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70" r:id="rId5"/>
    <p:sldId id="260" r:id="rId6"/>
    <p:sldId id="282" r:id="rId7"/>
    <p:sldId id="406" r:id="rId8"/>
    <p:sldId id="405" r:id="rId9"/>
    <p:sldId id="281" r:id="rId10"/>
    <p:sldId id="283" r:id="rId11"/>
    <p:sldId id="284" r:id="rId12"/>
    <p:sldId id="286" r:id="rId13"/>
    <p:sldId id="285" r:id="rId14"/>
    <p:sldId id="287" r:id="rId15"/>
    <p:sldId id="290" r:id="rId16"/>
    <p:sldId id="291" r:id="rId17"/>
    <p:sldId id="289" r:id="rId18"/>
    <p:sldId id="407" r:id="rId19"/>
    <p:sldId id="296" r:id="rId20"/>
    <p:sldId id="297" r:id="rId21"/>
    <p:sldId id="298" r:id="rId22"/>
    <p:sldId id="299" r:id="rId23"/>
    <p:sldId id="300" r:id="rId24"/>
    <p:sldId id="301" r:id="rId25"/>
    <p:sldId id="394" r:id="rId26"/>
    <p:sldId id="395" r:id="rId27"/>
    <p:sldId id="396" r:id="rId28"/>
    <p:sldId id="397" r:id="rId29"/>
    <p:sldId id="399" r:id="rId30"/>
    <p:sldId id="400" r:id="rId31"/>
    <p:sldId id="401" r:id="rId32"/>
    <p:sldId id="402" r:id="rId33"/>
    <p:sldId id="403" r:id="rId34"/>
    <p:sldId id="404" r:id="rId35"/>
  </p:sldIdLst>
  <p:sldSz cx="9144000" cy="5143500" type="screen16x9"/>
  <p:notesSz cx="6797675" cy="9872663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Montserrat ExtraBold" panose="00000900000000000000" pitchFamily="2" charset="0"/>
      <p:bold r:id="rId43"/>
      <p:boldItalic r:id="rId44"/>
    </p:embeddedFont>
    <p:embeddedFont>
      <p:font typeface="Montserrat SemiBold" panose="00000700000000000000" pitchFamily="2" charset="0"/>
      <p:bold r:id="rId45"/>
      <p:boldItalic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9">
          <p15:clr>
            <a:srgbClr val="A4A3A4"/>
          </p15:clr>
        </p15:guide>
        <p15:guide id="2" pos="2888">
          <p15:clr>
            <a:srgbClr val="A4A3A4"/>
          </p15:clr>
        </p15:guide>
        <p15:guide id="3" orient="horz" pos="1614">
          <p15:clr>
            <a:srgbClr val="A4A3A4"/>
          </p15:clr>
        </p15:guide>
        <p15:guide id="4" pos="4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54D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A03BE4-4C03-47F1-AE94-EE3C14A95382}" v="2" dt="2023-10-19T06:01:28.8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jl, gemiddeld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Stijl, gemiddeld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4643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715" y="82"/>
      </p:cViewPr>
      <p:guideLst>
        <p:guide orient="horz" pos="1639"/>
        <p:guide pos="2888"/>
        <p:guide orient="horz" pos="1614"/>
        <p:guide pos="4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tte Van Steenberghe" userId="ea5acfbc-9937-4642-92ca-20c5e0632d3a" providerId="ADAL" clId="{BCA03BE4-4C03-47F1-AE94-EE3C14A95382}"/>
    <pc:docChg chg="modSld modNotesMaster modHandout">
      <pc:chgData name="Lotte Van Steenberghe" userId="ea5acfbc-9937-4642-92ca-20c5e0632d3a" providerId="ADAL" clId="{BCA03BE4-4C03-47F1-AE94-EE3C14A95382}" dt="2023-10-19T06:22:54.686" v="4" actId="729"/>
      <pc:docMkLst>
        <pc:docMk/>
      </pc:docMkLst>
      <pc:sldChg chg="mod modShow">
        <pc:chgData name="Lotte Van Steenberghe" userId="ea5acfbc-9937-4642-92ca-20c5e0632d3a" providerId="ADAL" clId="{BCA03BE4-4C03-47F1-AE94-EE3C14A95382}" dt="2023-10-19T06:22:44.216" v="2" actId="729"/>
        <pc:sldMkLst>
          <pc:docMk/>
          <pc:sldMk cId="2201777780" sldId="394"/>
        </pc:sldMkLst>
      </pc:sldChg>
      <pc:sldChg chg="mod modShow">
        <pc:chgData name="Lotte Van Steenberghe" userId="ea5acfbc-9937-4642-92ca-20c5e0632d3a" providerId="ADAL" clId="{BCA03BE4-4C03-47F1-AE94-EE3C14A95382}" dt="2023-10-19T06:22:54.686" v="4" actId="729"/>
        <pc:sldMkLst>
          <pc:docMk/>
          <pc:sldMk cId="3304208193" sldId="395"/>
        </pc:sldMkLst>
      </pc:sldChg>
      <pc:sldChg chg="mod modShow">
        <pc:chgData name="Lotte Van Steenberghe" userId="ea5acfbc-9937-4642-92ca-20c5e0632d3a" providerId="ADAL" clId="{BCA03BE4-4C03-47F1-AE94-EE3C14A95382}" dt="2023-10-19T06:22:54.686" v="4" actId="729"/>
        <pc:sldMkLst>
          <pc:docMk/>
          <pc:sldMk cId="3966318307" sldId="396"/>
        </pc:sldMkLst>
      </pc:sldChg>
      <pc:sldChg chg="mod modShow">
        <pc:chgData name="Lotte Van Steenberghe" userId="ea5acfbc-9937-4642-92ca-20c5e0632d3a" providerId="ADAL" clId="{BCA03BE4-4C03-47F1-AE94-EE3C14A95382}" dt="2023-10-19T06:22:54.686" v="4" actId="729"/>
        <pc:sldMkLst>
          <pc:docMk/>
          <pc:sldMk cId="4179140665" sldId="397"/>
        </pc:sldMkLst>
      </pc:sldChg>
      <pc:sldChg chg="mod modShow">
        <pc:chgData name="Lotte Van Steenberghe" userId="ea5acfbc-9937-4642-92ca-20c5e0632d3a" providerId="ADAL" clId="{BCA03BE4-4C03-47F1-AE94-EE3C14A95382}" dt="2023-10-19T06:22:54.686" v="4" actId="729"/>
        <pc:sldMkLst>
          <pc:docMk/>
          <pc:sldMk cId="806914239" sldId="399"/>
        </pc:sldMkLst>
      </pc:sldChg>
      <pc:sldChg chg="mod modShow">
        <pc:chgData name="Lotte Van Steenberghe" userId="ea5acfbc-9937-4642-92ca-20c5e0632d3a" providerId="ADAL" clId="{BCA03BE4-4C03-47F1-AE94-EE3C14A95382}" dt="2023-10-19T06:22:54.686" v="4" actId="729"/>
        <pc:sldMkLst>
          <pc:docMk/>
          <pc:sldMk cId="256237629" sldId="400"/>
        </pc:sldMkLst>
      </pc:sldChg>
      <pc:sldChg chg="mod modShow">
        <pc:chgData name="Lotte Van Steenberghe" userId="ea5acfbc-9937-4642-92ca-20c5e0632d3a" providerId="ADAL" clId="{BCA03BE4-4C03-47F1-AE94-EE3C14A95382}" dt="2023-10-19T06:22:54.686" v="4" actId="729"/>
        <pc:sldMkLst>
          <pc:docMk/>
          <pc:sldMk cId="3458168324" sldId="401"/>
        </pc:sldMkLst>
      </pc:sldChg>
      <pc:sldChg chg="mod modShow">
        <pc:chgData name="Lotte Van Steenberghe" userId="ea5acfbc-9937-4642-92ca-20c5e0632d3a" providerId="ADAL" clId="{BCA03BE4-4C03-47F1-AE94-EE3C14A95382}" dt="2023-10-19T06:22:54.686" v="4" actId="729"/>
        <pc:sldMkLst>
          <pc:docMk/>
          <pc:sldMk cId="3195261576" sldId="402"/>
        </pc:sldMkLst>
      </pc:sldChg>
      <pc:sldChg chg="mod modShow">
        <pc:chgData name="Lotte Van Steenberghe" userId="ea5acfbc-9937-4642-92ca-20c5e0632d3a" providerId="ADAL" clId="{BCA03BE4-4C03-47F1-AE94-EE3C14A95382}" dt="2023-10-19T06:22:54.686" v="4" actId="729"/>
        <pc:sldMkLst>
          <pc:docMk/>
          <pc:sldMk cId="2422980306" sldId="403"/>
        </pc:sldMkLst>
      </pc:sldChg>
      <pc:sldChg chg="mod modShow">
        <pc:chgData name="Lotte Van Steenberghe" userId="ea5acfbc-9937-4642-92ca-20c5e0632d3a" providerId="ADAL" clId="{BCA03BE4-4C03-47F1-AE94-EE3C14A95382}" dt="2023-10-19T06:22:54.686" v="4" actId="729"/>
        <pc:sldMkLst>
          <pc:docMk/>
          <pc:sldMk cId="1865070547" sldId="404"/>
        </pc:sldMkLst>
      </pc:sldChg>
    </pc:docChg>
  </pc:docChgLst>
  <pc:docChgLst>
    <pc:chgData name="Karine Van Driessche" userId="a43825ed-fd74-4c5f-b4b9-b086ea00603a" providerId="ADAL" clId="{FC53B688-BDBD-4751-8626-949F037C5809}"/>
    <pc:docChg chg="modSld">
      <pc:chgData name="Karine Van Driessche" userId="a43825ed-fd74-4c5f-b4b9-b086ea00603a" providerId="ADAL" clId="{FC53B688-BDBD-4751-8626-949F037C5809}" dt="2023-10-18T08:14:13.066" v="9" actId="729"/>
      <pc:docMkLst>
        <pc:docMk/>
      </pc:docMkLst>
      <pc:sldChg chg="modSp mod">
        <pc:chgData name="Karine Van Driessche" userId="a43825ed-fd74-4c5f-b4b9-b086ea00603a" providerId="ADAL" clId="{FC53B688-BDBD-4751-8626-949F037C5809}" dt="2023-10-18T08:08:21.634" v="1" actId="20577"/>
        <pc:sldMkLst>
          <pc:docMk/>
          <pc:sldMk cId="4113916972" sldId="281"/>
        </pc:sldMkLst>
        <pc:spChg chg="mod">
          <ac:chgData name="Karine Van Driessche" userId="a43825ed-fd74-4c5f-b4b9-b086ea00603a" providerId="ADAL" clId="{FC53B688-BDBD-4751-8626-949F037C5809}" dt="2023-10-18T08:08:21.634" v="1" actId="20577"/>
          <ac:spMkLst>
            <pc:docMk/>
            <pc:sldMk cId="4113916972" sldId="281"/>
            <ac:spMk id="11" creationId="{00000000-0000-0000-0000-000000000000}"/>
          </ac:spMkLst>
        </pc:spChg>
      </pc:sldChg>
      <pc:sldChg chg="mod modShow">
        <pc:chgData name="Karine Van Driessche" userId="a43825ed-fd74-4c5f-b4b9-b086ea00603a" providerId="ADAL" clId="{FC53B688-BDBD-4751-8626-949F037C5809}" dt="2023-10-18T08:13:26.960" v="2" actId="729"/>
        <pc:sldMkLst>
          <pc:docMk/>
          <pc:sldMk cId="2201777780" sldId="394"/>
        </pc:sldMkLst>
      </pc:sldChg>
      <pc:sldChg chg="mod modShow">
        <pc:chgData name="Karine Van Driessche" userId="a43825ed-fd74-4c5f-b4b9-b086ea00603a" providerId="ADAL" clId="{FC53B688-BDBD-4751-8626-949F037C5809}" dt="2023-10-18T08:13:33.132" v="3" actId="729"/>
        <pc:sldMkLst>
          <pc:docMk/>
          <pc:sldMk cId="3304208193" sldId="395"/>
        </pc:sldMkLst>
      </pc:sldChg>
      <pc:sldChg chg="mod modShow">
        <pc:chgData name="Karine Van Driessche" userId="a43825ed-fd74-4c5f-b4b9-b086ea00603a" providerId="ADAL" clId="{FC53B688-BDBD-4751-8626-949F037C5809}" dt="2023-10-18T08:13:40.134" v="4" actId="729"/>
        <pc:sldMkLst>
          <pc:docMk/>
          <pc:sldMk cId="3966318307" sldId="396"/>
        </pc:sldMkLst>
      </pc:sldChg>
      <pc:sldChg chg="mod modShow">
        <pc:chgData name="Karine Van Driessche" userId="a43825ed-fd74-4c5f-b4b9-b086ea00603a" providerId="ADAL" clId="{FC53B688-BDBD-4751-8626-949F037C5809}" dt="2023-10-18T08:13:50.114" v="5" actId="729"/>
        <pc:sldMkLst>
          <pc:docMk/>
          <pc:sldMk cId="806914239" sldId="399"/>
        </pc:sldMkLst>
      </pc:sldChg>
      <pc:sldChg chg="mod modShow">
        <pc:chgData name="Karine Van Driessche" userId="a43825ed-fd74-4c5f-b4b9-b086ea00603a" providerId="ADAL" clId="{FC53B688-BDBD-4751-8626-949F037C5809}" dt="2023-10-18T08:13:55.024" v="6" actId="729"/>
        <pc:sldMkLst>
          <pc:docMk/>
          <pc:sldMk cId="256237629" sldId="400"/>
        </pc:sldMkLst>
      </pc:sldChg>
      <pc:sldChg chg="mod modShow">
        <pc:chgData name="Karine Van Driessche" userId="a43825ed-fd74-4c5f-b4b9-b086ea00603a" providerId="ADAL" clId="{FC53B688-BDBD-4751-8626-949F037C5809}" dt="2023-10-18T08:14:02.327" v="7" actId="729"/>
        <pc:sldMkLst>
          <pc:docMk/>
          <pc:sldMk cId="3458168324" sldId="401"/>
        </pc:sldMkLst>
      </pc:sldChg>
      <pc:sldChg chg="mod modShow">
        <pc:chgData name="Karine Van Driessche" userId="a43825ed-fd74-4c5f-b4b9-b086ea00603a" providerId="ADAL" clId="{FC53B688-BDBD-4751-8626-949F037C5809}" dt="2023-10-18T08:14:07.468" v="8" actId="729"/>
        <pc:sldMkLst>
          <pc:docMk/>
          <pc:sldMk cId="2422980306" sldId="403"/>
        </pc:sldMkLst>
      </pc:sldChg>
      <pc:sldChg chg="mod modShow">
        <pc:chgData name="Karine Van Driessche" userId="a43825ed-fd74-4c5f-b4b9-b086ea00603a" providerId="ADAL" clId="{FC53B688-BDBD-4751-8626-949F037C5809}" dt="2023-10-18T08:14:13.066" v="9" actId="729"/>
        <pc:sldMkLst>
          <pc:docMk/>
          <pc:sldMk cId="1865070547" sldId="40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14BC5D-A909-794A-9D1F-04242A5D21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2D39D-108B-8343-B595-3F5E89FF8C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2DCAA-103F-354E-8DC4-514509B8F015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6A3F5-E40A-BE4C-A81C-F39E5E70F4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70B75-D9A9-6C4D-B558-BA6354982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88359-39DF-1646-878F-232245F3C40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32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0F6D7-AF47-4083-8927-243273E4D486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3AB9D-1975-4C51-94AD-8B20B0AEE8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9019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7021" y="3816635"/>
            <a:ext cx="1464251" cy="8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3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1400" b="0" i="0" kern="1200" smtClean="0">
                <a:solidFill>
                  <a:srgbClr val="FFFFF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73679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682" y="731678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586067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2681" y="1591510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74478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4403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 en beeld zwar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614010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812682" y="766594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12682" y="1619650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92638" y="1601335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21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66950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4623" y="259614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54623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4622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0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54528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510850"/>
          </a:xfrm>
        </p:spPr>
        <p:txBody>
          <a:bodyPr>
            <a:normAutofit/>
          </a:bodyPr>
          <a:lstStyle>
            <a:lvl1pPr>
              <a:defRPr sz="2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 sz="24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 sz="20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553320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7" userDrawn="1">
          <p15:clr>
            <a:srgbClr val="FBAE40"/>
          </p15:clr>
        </p15:guide>
        <p15:guide id="2" pos="478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3519"/>
            <a:ext cx="8229600" cy="2217481"/>
          </a:xfrm>
        </p:spPr>
        <p:txBody>
          <a:bodyPr>
            <a:normAutofit/>
          </a:bodyPr>
          <a:lstStyle>
            <a:lvl1pPr>
              <a:defRPr sz="28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643161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psomming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508"/>
            <a:ext cx="8229600" cy="251085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57200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67235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0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tx1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tx1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44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5080" y="3908399"/>
            <a:ext cx="1460185" cy="8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7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469" y="215811"/>
            <a:ext cx="7891462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812" y="1200151"/>
            <a:ext cx="3709987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95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00151"/>
            <a:ext cx="3784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99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F45A9F-901A-D64D-A315-8B4BF379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215811"/>
            <a:ext cx="8229600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263050-C631-2B4F-9EF4-AB772103D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880" y="1200151"/>
            <a:ext cx="388112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16F3D89-0724-4142-8869-8A328BB7E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6000" y="1200151"/>
            <a:ext cx="386080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B545E-178D-D741-BE1A-D4D4823CB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8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0"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798513" y="1726681"/>
            <a:ext cx="8229600" cy="236619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tabel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202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798513" y="1690688"/>
            <a:ext cx="8229600" cy="24114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grafiek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420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sz="4200" b="0" i="0" baseline="0">
                <a:solidFill>
                  <a:srgbClr val="FFFFFF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lang="nl-BE" sz="3200" b="0" i="0" kern="1200" baseline="0" dirty="0">
                <a:solidFill>
                  <a:srgbClr val="FFFFFF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282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lang="nl-BE" sz="4200" b="0" i="0" kern="1200" baseline="0" dirty="0">
                <a:solidFill>
                  <a:schemeClr val="tx1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26443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438" y="741759"/>
            <a:ext cx="3856038" cy="1172312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2160389"/>
            <a:ext cx="2824162" cy="187662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3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064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1433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9627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9627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1" i="0" kern="120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9627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52062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95337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8855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5850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49368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95338" y="2178050"/>
            <a:ext cx="3508375" cy="1888052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48519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338" y="215811"/>
            <a:ext cx="789146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1200151"/>
            <a:ext cx="789146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6202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5" r:id="rId4"/>
    <p:sldLayoutId id="2147483661" r:id="rId5"/>
    <p:sldLayoutId id="2147483662" r:id="rId6"/>
    <p:sldLayoutId id="2147483663" r:id="rId7"/>
    <p:sldLayoutId id="2147483664" r:id="rId8"/>
    <p:sldLayoutId id="2147483666" r:id="rId9"/>
    <p:sldLayoutId id="2147483665" r:id="rId10"/>
    <p:sldLayoutId id="2147483668" r:id="rId11"/>
    <p:sldLayoutId id="2147483673" r:id="rId12"/>
    <p:sldLayoutId id="2147483670" r:id="rId13"/>
    <p:sldLayoutId id="2147483660" r:id="rId14"/>
    <p:sldLayoutId id="2147483650" r:id="rId15"/>
    <p:sldLayoutId id="2147483672" r:id="rId16"/>
    <p:sldLayoutId id="2147483674" r:id="rId17"/>
    <p:sldLayoutId id="2147483671" r:id="rId18"/>
    <p:sldLayoutId id="2147483667" r:id="rId19"/>
    <p:sldLayoutId id="2147483652" r:id="rId20"/>
    <p:sldLayoutId id="2147483675" r:id="rId21"/>
    <p:sldLayoutId id="2147483658" r:id="rId22"/>
    <p:sldLayoutId id="2147483677" r:id="rId23"/>
    <p:sldLayoutId id="2147483659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chemeClr val="tx1"/>
          </a:solidFill>
          <a:latin typeface="Montserrat ExtraBold" panose="00000900000000000000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27" userDrawn="1">
          <p15:clr>
            <a:srgbClr val="F26B43"/>
          </p15:clr>
        </p15:guide>
        <p15:guide id="2" pos="4785" userDrawn="1">
          <p15:clr>
            <a:srgbClr val="F26B43"/>
          </p15:clr>
        </p15:guide>
        <p15:guide id="3" pos="975" userDrawn="1">
          <p15:clr>
            <a:srgbClr val="F26B43"/>
          </p15:clr>
        </p15:guide>
        <p15:guide id="4" orient="horz" pos="7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8362"/>
          <a:stretch/>
        </p:blipFill>
        <p:spPr>
          <a:xfrm>
            <a:off x="-1" y="0"/>
            <a:ext cx="4437529" cy="50292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0"/>
            <a:ext cx="6864101" cy="5143500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369948" y="1597819"/>
            <a:ext cx="8774052" cy="1102519"/>
          </a:xfrm>
        </p:spPr>
        <p:txBody>
          <a:bodyPr/>
          <a:lstStyle/>
          <a:p>
            <a:r>
              <a:rPr lang="nl-BE">
                <a:latin typeface="Montserrat ExtraBold"/>
              </a:rPr>
              <a:t>IT Fundamentals hoofdstuk 4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/>
          </p:nvPr>
        </p:nvSpPr>
        <p:spPr>
          <a:xfrm>
            <a:off x="4104330" y="2570400"/>
            <a:ext cx="4353870" cy="758328"/>
          </a:xfrm>
        </p:spPr>
        <p:txBody>
          <a:bodyPr>
            <a:normAutofit fontScale="85000" lnSpcReduction="20000"/>
          </a:bodyPr>
          <a:lstStyle/>
          <a:p>
            <a:r>
              <a:rPr lang="nl-BE" dirty="0" err="1">
                <a:solidFill>
                  <a:srgbClr val="000000"/>
                </a:solidFill>
              </a:rPr>
              <a:t>Boolese</a:t>
            </a:r>
            <a:r>
              <a:rPr lang="nl-BE" dirty="0">
                <a:solidFill>
                  <a:srgbClr val="000000"/>
                </a:solidFill>
              </a:rPr>
              <a:t> uitdrukkingen en functies</a:t>
            </a:r>
          </a:p>
        </p:txBody>
      </p:sp>
    </p:spTree>
    <p:extLst>
      <p:ext uri="{BB962C8B-B14F-4D97-AF65-F5344CB8AC3E}">
        <p14:creationId xmlns:p14="http://schemas.microsoft.com/office/powerpoint/2010/main" val="113651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err="1"/>
              <a:t>Boolese</a:t>
            </a:r>
            <a:r>
              <a:rPr lang="nl-BE" dirty="0"/>
              <a:t> uitdrukkingen en functies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343777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4.2. Minimale en maximale </a:t>
            </a:r>
            <a:r>
              <a:rPr lang="nl-BE" sz="2800" dirty="0" err="1">
                <a:solidFill>
                  <a:schemeClr val="tx1"/>
                </a:solidFill>
                <a:latin typeface="+mj-lt"/>
              </a:rPr>
              <a:t>Boolese</a:t>
            </a:r>
            <a:r>
              <a:rPr lang="nl-BE" sz="2800" dirty="0">
                <a:solidFill>
                  <a:schemeClr val="tx1"/>
                </a:solidFill>
                <a:latin typeface="+mj-lt"/>
              </a:rPr>
              <a:t> uitdrukkingen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ubtitle 2"/>
              <p:cNvSpPr txBox="1">
                <a:spLocks/>
              </p:cNvSpPr>
              <p:nvPr/>
            </p:nvSpPr>
            <p:spPr>
              <a:xfrm>
                <a:off x="390888" y="1030631"/>
                <a:ext cx="8448311" cy="37690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</a:rPr>
                  <a:t>Boolese functie kan in </a:t>
                </a:r>
                <a:r>
                  <a:rPr lang="nl-BE" sz="1400" b="1" dirty="0">
                    <a:solidFill>
                      <a:schemeClr val="tx1"/>
                    </a:solidFill>
                  </a:rPr>
                  <a:t>2</a:t>
                </a:r>
                <a:r>
                  <a:rPr lang="nl-BE" sz="1400" dirty="0">
                    <a:solidFill>
                      <a:schemeClr val="tx1"/>
                    </a:solidFill>
                  </a:rPr>
                  <a:t> </a:t>
                </a:r>
                <a:r>
                  <a:rPr lang="nl-BE" sz="1400" b="1" dirty="0">
                    <a:solidFill>
                      <a:schemeClr val="tx1"/>
                    </a:solidFill>
                  </a:rPr>
                  <a:t>standaardvormen </a:t>
                </a:r>
                <a:r>
                  <a:rPr lang="nl-BE" sz="1400" dirty="0">
                    <a:solidFill>
                      <a:schemeClr val="tx1"/>
                    </a:solidFill>
                  </a:rPr>
                  <a:t>gezet worden</a:t>
                </a:r>
              </a:p>
              <a:p>
                <a:pPr marL="0" indent="0">
                  <a:buNone/>
                </a:pPr>
                <a:r>
                  <a:rPr lang="nl-BE" sz="1400" b="1" dirty="0">
                    <a:solidFill>
                      <a:schemeClr val="tx1"/>
                    </a:solidFill>
                  </a:rPr>
                  <a:t>Gelijke functie = gelijke standaardvormen</a:t>
                </a:r>
              </a:p>
              <a:p>
                <a:pPr marL="0" indent="0">
                  <a:buNone/>
                </a:pPr>
                <a:r>
                  <a:rPr lang="nl-BE" sz="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</a:rPr>
                  <a:t>- </a:t>
                </a:r>
                <a:r>
                  <a:rPr lang="nl-BE" sz="1400" b="1" dirty="0">
                    <a:solidFill>
                      <a:srgbClr val="FF0000"/>
                    </a:solidFill>
                  </a:rPr>
                  <a:t>disjunctieve normaalvorm </a:t>
                </a:r>
                <a:r>
                  <a:rPr lang="nl-BE" sz="1400" dirty="0">
                    <a:solidFill>
                      <a:schemeClr val="tx1"/>
                    </a:solidFill>
                  </a:rPr>
                  <a:t>(</a:t>
                </a:r>
                <a:r>
                  <a:rPr lang="nl-BE" sz="1400" b="1" dirty="0">
                    <a:solidFill>
                      <a:srgbClr val="FF0000"/>
                    </a:solidFill>
                  </a:rPr>
                  <a:t>DNV</a:t>
                </a:r>
                <a:r>
                  <a:rPr lang="nl-BE" sz="1400" dirty="0">
                    <a:solidFill>
                      <a:schemeClr val="tx1"/>
                    </a:solidFill>
                  </a:rPr>
                  <a:t>) </a:t>
                </a: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</a:rPr>
                  <a:t>- </a:t>
                </a:r>
                <a:r>
                  <a:rPr lang="nl-BE" sz="1400" b="1" dirty="0">
                    <a:solidFill>
                      <a:srgbClr val="FF0000"/>
                    </a:solidFill>
                  </a:rPr>
                  <a:t>conjunctieve normaalvorm </a:t>
                </a:r>
                <a:r>
                  <a:rPr lang="nl-BE" sz="1400" dirty="0">
                    <a:solidFill>
                      <a:schemeClr val="tx1"/>
                    </a:solidFill>
                  </a:rPr>
                  <a:t>(</a:t>
                </a:r>
                <a:r>
                  <a:rPr lang="nl-BE" sz="1400" b="1" dirty="0">
                    <a:solidFill>
                      <a:srgbClr val="FF0000"/>
                    </a:solidFill>
                  </a:rPr>
                  <a:t>CNV</a:t>
                </a:r>
                <a:r>
                  <a:rPr lang="nl-BE" sz="1400" dirty="0">
                    <a:solidFill>
                      <a:schemeClr val="tx1"/>
                    </a:solidFill>
                  </a:rPr>
                  <a:t>) </a:t>
                </a:r>
              </a:p>
              <a:p>
                <a:pPr marL="0" indent="0">
                  <a:buNone/>
                </a:pPr>
                <a:endParaRPr lang="nl-BE" sz="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</a:rPr>
                  <a:t>Beide </a:t>
                </a:r>
                <a:r>
                  <a:rPr lang="nl-BE" sz="1400" b="1" dirty="0">
                    <a:solidFill>
                      <a:schemeClr val="tx1"/>
                    </a:solidFill>
                  </a:rPr>
                  <a:t>uniek</a:t>
                </a:r>
                <a:r>
                  <a:rPr lang="nl-BE" sz="1400" dirty="0">
                    <a:solidFill>
                      <a:schemeClr val="tx1"/>
                    </a:solidFill>
                  </a:rPr>
                  <a:t> voor elke functie</a:t>
                </a:r>
              </a:p>
              <a:p>
                <a:pPr marL="0" indent="0">
                  <a:buNone/>
                </a:pPr>
                <a:endParaRPr lang="nl-BE" sz="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</a:rPr>
                  <a:t>DNV = </a:t>
                </a:r>
                <a:r>
                  <a:rPr lang="nl-BE" sz="1400" b="1" dirty="0">
                    <a:solidFill>
                      <a:schemeClr val="tx1"/>
                    </a:solidFill>
                  </a:rPr>
                  <a:t>som</a:t>
                </a:r>
                <a:r>
                  <a:rPr lang="nl-BE" sz="1400" dirty="0">
                    <a:solidFill>
                      <a:schemeClr val="tx1"/>
                    </a:solidFill>
                  </a:rPr>
                  <a:t> van </a:t>
                </a:r>
                <a:r>
                  <a:rPr lang="nl-BE" sz="1400" b="1" dirty="0">
                    <a:solidFill>
                      <a:schemeClr val="tx1"/>
                    </a:solidFill>
                  </a:rPr>
                  <a:t>minimale</a:t>
                </a:r>
                <a:r>
                  <a:rPr lang="nl-BE" sz="1400" dirty="0">
                    <a:solidFill>
                      <a:schemeClr val="tx1"/>
                    </a:solidFill>
                  </a:rPr>
                  <a:t> uitdrukkingen</a:t>
                </a:r>
              </a:p>
              <a:p>
                <a:pPr marL="0" indent="0">
                  <a:buNone/>
                </a:pPr>
                <a:endParaRPr lang="nl-BE" sz="1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</a:rPr>
                  <a:t>bv: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nl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nl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nl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nl-BE" sz="1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nl-BE" sz="1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</a:rPr>
                  <a:t>CNV = </a:t>
                </a:r>
                <a:r>
                  <a:rPr lang="nl-BE" sz="1400" b="1" dirty="0">
                    <a:solidFill>
                      <a:schemeClr val="tx1"/>
                    </a:solidFill>
                  </a:rPr>
                  <a:t>product</a:t>
                </a:r>
                <a:r>
                  <a:rPr lang="nl-BE" sz="1400" dirty="0">
                    <a:solidFill>
                      <a:schemeClr val="tx1"/>
                    </a:solidFill>
                  </a:rPr>
                  <a:t> van </a:t>
                </a:r>
                <a:r>
                  <a:rPr lang="nl-BE" sz="1400" b="1" dirty="0">
                    <a:solidFill>
                      <a:schemeClr val="tx1"/>
                    </a:solidFill>
                  </a:rPr>
                  <a:t>maximale</a:t>
                </a:r>
                <a:r>
                  <a:rPr lang="nl-BE" sz="1400" dirty="0">
                    <a:solidFill>
                      <a:schemeClr val="tx1"/>
                    </a:solidFill>
                  </a:rPr>
                  <a:t> uitdrukkingen</a:t>
                </a:r>
              </a:p>
              <a:p>
                <a:pPr marL="0" indent="0">
                  <a:buNone/>
                </a:pPr>
                <a:endParaRPr lang="nl-BE" sz="1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</a:rPr>
                  <a:t>bv: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nl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nl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nl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nl-BE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88" y="1030631"/>
                <a:ext cx="8448311" cy="3769092"/>
              </a:xfrm>
              <a:prstGeom prst="rect">
                <a:avLst/>
              </a:prstGeom>
              <a:blipFill>
                <a:blip r:embed="rId2"/>
                <a:stretch>
                  <a:fillRect l="-216" t="-32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75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err="1"/>
              <a:t>Boolese</a:t>
            </a:r>
            <a:r>
              <a:rPr lang="nl-BE" dirty="0"/>
              <a:t> uitdrukkingen en functies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343777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4.3. De disjunctieve normaalvorm: DNV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14408" y="1525085"/>
            <a:ext cx="8448311" cy="3769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400" b="1" dirty="0">
                <a:solidFill>
                  <a:schemeClr val="tx1"/>
                </a:solidFill>
              </a:rPr>
              <a:t>2 methoden </a:t>
            </a:r>
            <a:r>
              <a:rPr lang="nl-BE" sz="2400" dirty="0">
                <a:solidFill>
                  <a:schemeClr val="tx1"/>
                </a:solidFill>
              </a:rPr>
              <a:t>om uitdrukkingen om te zetten in DNV</a:t>
            </a:r>
          </a:p>
          <a:p>
            <a:pPr marL="0" indent="0"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>
              <a:buAutoNum type="arabicPeriod"/>
            </a:pPr>
            <a:r>
              <a:rPr lang="nl-BE" sz="2400" dirty="0">
                <a:solidFill>
                  <a:schemeClr val="tx1"/>
                </a:solidFill>
              </a:rPr>
              <a:t>Uitdrukking </a:t>
            </a:r>
            <a:r>
              <a:rPr lang="nl-BE" sz="2400" b="1" dirty="0">
                <a:solidFill>
                  <a:schemeClr val="tx1"/>
                </a:solidFill>
              </a:rPr>
              <a:t>herleiden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mbv</a:t>
            </a:r>
            <a:r>
              <a:rPr lang="nl-BE" sz="2400" dirty="0">
                <a:solidFill>
                  <a:schemeClr val="tx1"/>
                </a:solidFill>
              </a:rPr>
              <a:t> axioma’s en eigenschappen</a:t>
            </a:r>
            <a:br>
              <a:rPr lang="nl-BE" sz="2400" dirty="0">
                <a:solidFill>
                  <a:schemeClr val="tx1"/>
                </a:solidFill>
              </a:rPr>
            </a:br>
            <a:endParaRPr lang="nl-BE" sz="2400" dirty="0">
              <a:solidFill>
                <a:schemeClr val="tx1"/>
              </a:solidFill>
            </a:endParaRPr>
          </a:p>
          <a:p>
            <a:pPr>
              <a:buAutoNum type="arabicPeriod"/>
            </a:pPr>
            <a:r>
              <a:rPr lang="nl-BE" sz="2400" dirty="0">
                <a:solidFill>
                  <a:schemeClr val="tx1"/>
                </a:solidFill>
              </a:rPr>
              <a:t>Aflezen uit </a:t>
            </a:r>
            <a:r>
              <a:rPr lang="nl-BE" sz="2400" b="1" dirty="0">
                <a:solidFill>
                  <a:schemeClr val="tx1"/>
                </a:solidFill>
              </a:rPr>
              <a:t>waarheidstabel</a:t>
            </a:r>
          </a:p>
          <a:p>
            <a:pPr marL="0" indent="0">
              <a:buNone/>
            </a:pPr>
            <a:endParaRPr lang="nl-BE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98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err="1"/>
              <a:t>Boolese</a:t>
            </a:r>
            <a:r>
              <a:rPr lang="nl-BE" dirty="0"/>
              <a:t> uitdrukkingen en functies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343777"/>
            <a:ext cx="8448311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4.3. De disjunctieve normaalvorm: DNV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30631"/>
            <a:ext cx="8448311" cy="3769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400" b="1" dirty="0">
                <a:solidFill>
                  <a:schemeClr val="tx1"/>
                </a:solidFill>
              </a:rPr>
              <a:t>4.3.1.</a:t>
            </a:r>
            <a:r>
              <a:rPr lang="nl-BE" sz="1400" b="1" dirty="0">
                <a:solidFill>
                  <a:srgbClr val="92D050"/>
                </a:solidFill>
              </a:rPr>
              <a:t>	1</a:t>
            </a:r>
            <a:r>
              <a:rPr lang="nl-BE" sz="1400" b="1" baseline="30000" dirty="0">
                <a:solidFill>
                  <a:srgbClr val="92D050"/>
                </a:solidFill>
              </a:rPr>
              <a:t>ste</a:t>
            </a:r>
            <a:r>
              <a:rPr lang="nl-BE" sz="1400" b="1" dirty="0">
                <a:solidFill>
                  <a:srgbClr val="92D050"/>
                </a:solidFill>
              </a:rPr>
              <a:t> Methode: gebruik axioma’s en eigenschappen</a:t>
            </a:r>
          </a:p>
          <a:p>
            <a:pPr marL="0" indent="0">
              <a:buNone/>
            </a:pPr>
            <a:r>
              <a:rPr lang="nl-BE" sz="1400" b="1" dirty="0">
                <a:solidFill>
                  <a:schemeClr val="tx1"/>
                </a:solidFill>
              </a:rPr>
              <a:t>	Voorbeeld 1:</a:t>
            </a:r>
          </a:p>
          <a:p>
            <a:pPr marL="0" indent="0">
              <a:buNone/>
            </a:pPr>
            <a:r>
              <a:rPr lang="nl-BE" sz="1400" b="1" dirty="0">
                <a:solidFill>
                  <a:schemeClr val="tx1"/>
                </a:solidFill>
              </a:rPr>
              <a:t>	</a:t>
            </a: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nl-BE" sz="1400" dirty="0">
              <a:solidFill>
                <a:schemeClr val="tx1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5381375-8BA5-C01E-CFF7-95EF8A1C5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767" y="1346200"/>
            <a:ext cx="57626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34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err="1"/>
              <a:t>Boolese</a:t>
            </a:r>
            <a:r>
              <a:rPr lang="nl-BE" dirty="0"/>
              <a:t> uitdrukkingen en functies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343777"/>
            <a:ext cx="8448311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4.3. De disjunctieve normaalvorm: DNV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30631"/>
            <a:ext cx="8448311" cy="3769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400" b="1" dirty="0">
                <a:solidFill>
                  <a:schemeClr val="tx1"/>
                </a:solidFill>
              </a:rPr>
              <a:t>4.3.1.	</a:t>
            </a:r>
            <a:r>
              <a:rPr lang="nl-BE" sz="1400" b="1" dirty="0">
                <a:solidFill>
                  <a:srgbClr val="92D050"/>
                </a:solidFill>
              </a:rPr>
              <a:t>1</a:t>
            </a:r>
            <a:r>
              <a:rPr lang="nl-BE" sz="1400" b="1" baseline="30000" dirty="0">
                <a:solidFill>
                  <a:srgbClr val="92D050"/>
                </a:solidFill>
              </a:rPr>
              <a:t>ste</a:t>
            </a:r>
            <a:r>
              <a:rPr lang="nl-BE" sz="1400" b="1" dirty="0">
                <a:solidFill>
                  <a:srgbClr val="92D050"/>
                </a:solidFill>
              </a:rPr>
              <a:t> Methode: gebruik axioma’s en eigenschappen (vervolg)</a:t>
            </a:r>
          </a:p>
          <a:p>
            <a:pPr marL="0" indent="0">
              <a:buNone/>
            </a:pPr>
            <a:r>
              <a:rPr lang="nl-BE" sz="1400" b="1" dirty="0">
                <a:solidFill>
                  <a:schemeClr val="tx1"/>
                </a:solidFill>
              </a:rPr>
              <a:t>	Voorbeeld 2:</a:t>
            </a:r>
          </a:p>
          <a:p>
            <a:pPr marL="0" indent="0">
              <a:buNone/>
            </a:pPr>
            <a:r>
              <a:rPr lang="nl-BE" sz="1400" b="1" dirty="0">
                <a:solidFill>
                  <a:schemeClr val="tx1"/>
                </a:solidFill>
              </a:rPr>
              <a:t>	</a:t>
            </a: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nl-BE" sz="1400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AB68762-F611-C5D5-3088-95CF8535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685" y="1365673"/>
            <a:ext cx="63817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70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err="1"/>
              <a:t>Boolese</a:t>
            </a:r>
            <a:r>
              <a:rPr lang="nl-BE" dirty="0"/>
              <a:t> uitdrukkingen en functies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343777"/>
            <a:ext cx="8448311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4.3. De disjunctieve normaalvorm: DNV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ubtitle 2"/>
              <p:cNvSpPr txBox="1">
                <a:spLocks/>
              </p:cNvSpPr>
              <p:nvPr/>
            </p:nvSpPr>
            <p:spPr>
              <a:xfrm>
                <a:off x="390888" y="1030631"/>
                <a:ext cx="8448311" cy="37690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nl-BE" sz="1400" b="1" dirty="0">
                    <a:solidFill>
                      <a:schemeClr val="tx1"/>
                    </a:solidFill>
                  </a:rPr>
                  <a:t>4.3.1.	</a:t>
                </a:r>
                <a:r>
                  <a:rPr lang="nl-BE" sz="1400" b="1" dirty="0">
                    <a:solidFill>
                      <a:srgbClr val="00B0F0"/>
                    </a:solidFill>
                  </a:rPr>
                  <a:t> </a:t>
                </a:r>
                <a:r>
                  <a:rPr lang="nl-BE" sz="1400" b="1" dirty="0">
                    <a:solidFill>
                      <a:srgbClr val="92D050"/>
                    </a:solidFill>
                  </a:rPr>
                  <a:t>2</a:t>
                </a:r>
                <a:r>
                  <a:rPr lang="nl-BE" sz="1400" b="1" baseline="30000" dirty="0">
                    <a:solidFill>
                      <a:srgbClr val="92D050"/>
                    </a:solidFill>
                  </a:rPr>
                  <a:t>de</a:t>
                </a:r>
                <a:r>
                  <a:rPr lang="nl-BE" sz="1400" b="1" dirty="0">
                    <a:solidFill>
                      <a:srgbClr val="92D050"/>
                    </a:solidFill>
                  </a:rPr>
                  <a:t> Methode: gebruik de uitvoertabel</a:t>
                </a:r>
              </a:p>
              <a:p>
                <a:pPr marL="0" indent="0">
                  <a:buNone/>
                </a:pPr>
                <a:r>
                  <a:rPr lang="nl-BE" sz="1400" b="1" dirty="0">
                    <a:solidFill>
                      <a:schemeClr val="tx1"/>
                    </a:solidFill>
                  </a:rPr>
                  <a:t>	In het lang uitgeschreven:</a:t>
                </a: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</a:rPr>
                  <a:t>- Elke rij heeft een </a:t>
                </a:r>
                <a:r>
                  <a:rPr lang="nl-BE" sz="1400" b="1" dirty="0">
                    <a:solidFill>
                      <a:schemeClr val="tx1"/>
                    </a:solidFill>
                  </a:rPr>
                  <a:t>minimale term</a:t>
                </a:r>
                <a:r>
                  <a:rPr lang="nl-BE" sz="14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</a:rPr>
                  <a:t>	Deze bevat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nl-BE" sz="1400" dirty="0">
                    <a:solidFill>
                      <a:schemeClr val="tx1"/>
                    </a:solidFill>
                  </a:rPr>
                  <a:t> voor de rijen waar 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nl-BE" sz="1400" dirty="0">
                    <a:solidFill>
                      <a:schemeClr val="tx1"/>
                    </a:solidFill>
                  </a:rPr>
                  <a:t>, 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l-B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nl-BE" sz="1400" dirty="0">
                    <a:solidFill>
                      <a:schemeClr val="tx1"/>
                    </a:solidFill>
                  </a:rPr>
                  <a:t> waar </a:t>
                </a:r>
                <a14:m>
                  <m:oMath xmlns:m="http://schemas.openxmlformats.org/officeDocument/2006/math"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nl-BE" sz="1400" dirty="0">
                    <a:solidFill>
                      <a:schemeClr val="tx1"/>
                    </a:solidFill>
                  </a:rPr>
                  <a:t>. Analoog voor y, </a:t>
                </a:r>
                <a:r>
                  <a:rPr lang="nl-BE" sz="1400" dirty="0" err="1">
                    <a:solidFill>
                      <a:schemeClr val="tx1"/>
                    </a:solidFill>
                  </a:rPr>
                  <a:t>z</a:t>
                </a:r>
                <a:r>
                  <a:rPr lang="nl-BE" sz="1400" dirty="0">
                    <a:solidFill>
                      <a:schemeClr val="tx1"/>
                    </a:solidFill>
                  </a:rPr>
                  <a:t>, …</a:t>
                </a: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</a:rPr>
                  <a:t>- </a:t>
                </a:r>
                <a:r>
                  <a:rPr lang="nl-BE" sz="1400" b="1" dirty="0">
                    <a:solidFill>
                      <a:schemeClr val="tx1"/>
                    </a:solidFill>
                  </a:rPr>
                  <a:t>Vermenigvuldig</a:t>
                </a:r>
                <a:r>
                  <a:rPr lang="nl-BE" sz="1400" dirty="0">
                    <a:solidFill>
                      <a:schemeClr val="tx1"/>
                    </a:solidFill>
                  </a:rPr>
                  <a:t> deze minimale term met de </a:t>
                </a:r>
                <a:r>
                  <a:rPr lang="nl-BE" sz="1400" b="1" dirty="0">
                    <a:solidFill>
                      <a:schemeClr val="tx1"/>
                    </a:solidFill>
                  </a:rPr>
                  <a:t>output</a:t>
                </a:r>
                <a:r>
                  <a:rPr lang="nl-BE" sz="1400" dirty="0">
                    <a:solidFill>
                      <a:schemeClr val="tx1"/>
                    </a:solidFill>
                  </a:rPr>
                  <a:t> voor elke rij</a:t>
                </a:r>
              </a:p>
              <a:p>
                <a:pPr marL="0" indent="0">
                  <a:buNone/>
                </a:pPr>
                <a:endParaRPr lang="nl-BE" sz="1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nl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nl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0∙(</m:t>
                    </m:r>
                    <m:acc>
                      <m:accPr>
                        <m:chr m:val="̅"/>
                        <m:ctrlP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nl-BE" sz="1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nl-B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acc>
                      <m:accPr>
                        <m:chr m:val="̅"/>
                        <m:ctrlP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nl-BE" sz="1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nl-B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nl-BE" sz="1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nl-BE" sz="1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nl-BE" sz="1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</a:rPr>
                  <a:t>- </a:t>
                </a:r>
                <a:r>
                  <a:rPr lang="nl-BE" sz="1400" b="1" dirty="0">
                    <a:solidFill>
                      <a:schemeClr val="tx1"/>
                    </a:solidFill>
                  </a:rPr>
                  <a:t>Tel</a:t>
                </a:r>
                <a:r>
                  <a:rPr lang="nl-BE" sz="1400" dirty="0">
                    <a:solidFill>
                      <a:schemeClr val="tx1"/>
                    </a:solidFill>
                  </a:rPr>
                  <a:t> deze </a:t>
                </a:r>
                <a:r>
                  <a:rPr lang="nl-BE" sz="1400" b="1" dirty="0">
                    <a:solidFill>
                      <a:schemeClr val="tx1"/>
                    </a:solidFill>
                  </a:rPr>
                  <a:t>op:</a:t>
                </a:r>
                <a:r>
                  <a:rPr lang="nl-BE" sz="14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nl-B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nl-B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nl-BE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nl-B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nl-B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nl-BE" sz="1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</a:rPr>
                  <a:t>- Gebruik identiteit en begrenzing om de 0 en 1 weg te werken:</a:t>
                </a: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nl-B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nl-B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nl-BE" sz="1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nl-BE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88" y="1030631"/>
                <a:ext cx="8448311" cy="3769092"/>
              </a:xfrm>
              <a:prstGeom prst="rect">
                <a:avLst/>
              </a:prstGeom>
              <a:blipFill>
                <a:blip r:embed="rId2"/>
                <a:stretch>
                  <a:fillRect l="-216" t="-32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fbeelding 1">
            <a:extLst>
              <a:ext uri="{FF2B5EF4-FFF2-40B4-BE49-F238E27FC236}">
                <a16:creationId xmlns:a16="http://schemas.microsoft.com/office/drawing/2014/main" id="{ECD78505-97B0-A755-3D2E-A90F3FAE1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502"/>
          <a:stretch/>
        </p:blipFill>
        <p:spPr>
          <a:xfrm>
            <a:off x="546674" y="2361777"/>
            <a:ext cx="625113" cy="1278999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8DF33A63-794C-5475-D980-581F003F0C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69"/>
          <a:stretch/>
        </p:blipFill>
        <p:spPr>
          <a:xfrm>
            <a:off x="1171787" y="2361777"/>
            <a:ext cx="1486747" cy="12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3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err="1"/>
              <a:t>Boolese</a:t>
            </a:r>
            <a:r>
              <a:rPr lang="nl-BE" dirty="0"/>
              <a:t> uitdrukkingen en functies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343777"/>
            <a:ext cx="8448311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4.3. De disjunctieve normaalvorm: DNV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ubtitle 2"/>
              <p:cNvSpPr txBox="1">
                <a:spLocks/>
              </p:cNvSpPr>
              <p:nvPr/>
            </p:nvSpPr>
            <p:spPr>
              <a:xfrm>
                <a:off x="390888" y="1030631"/>
                <a:ext cx="8448311" cy="37690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nl-BE" sz="1400" b="1" dirty="0">
                    <a:solidFill>
                      <a:schemeClr val="tx1"/>
                    </a:solidFill>
                  </a:rPr>
                  <a:t>4.3.1.	</a:t>
                </a:r>
                <a:r>
                  <a:rPr lang="nl-BE" sz="1400" b="1" dirty="0">
                    <a:solidFill>
                      <a:srgbClr val="00B0F0"/>
                    </a:solidFill>
                  </a:rPr>
                  <a:t> </a:t>
                </a:r>
                <a:r>
                  <a:rPr lang="nl-BE" sz="1400" b="1" dirty="0">
                    <a:solidFill>
                      <a:srgbClr val="92D050"/>
                    </a:solidFill>
                  </a:rPr>
                  <a:t>2</a:t>
                </a:r>
                <a:r>
                  <a:rPr lang="nl-BE" sz="1400" b="1" baseline="30000" dirty="0">
                    <a:solidFill>
                      <a:srgbClr val="92D050"/>
                    </a:solidFill>
                  </a:rPr>
                  <a:t>de</a:t>
                </a:r>
                <a:r>
                  <a:rPr lang="nl-BE" sz="1400" b="1" dirty="0">
                    <a:solidFill>
                      <a:srgbClr val="92D050"/>
                    </a:solidFill>
                  </a:rPr>
                  <a:t> Methode: gebruik de uitvoertabel</a:t>
                </a:r>
              </a:p>
              <a:p>
                <a:pPr marL="0" indent="0">
                  <a:buNone/>
                </a:pPr>
                <a:r>
                  <a:rPr lang="nl-BE" sz="1400" b="1" dirty="0">
                    <a:solidFill>
                      <a:schemeClr val="tx1"/>
                    </a:solidFill>
                  </a:rPr>
                  <a:t>Conclusie:</a:t>
                </a: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</a:rPr>
                  <a:t>- We hebben enkel de rijen nodig waar de uitvoer 1 is</a:t>
                </a:r>
              </a:p>
              <a:p>
                <a:pPr marL="0" indent="0">
                  <a:buNone/>
                </a:pPr>
                <a:endParaRPr lang="nl-BE" sz="1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nl-B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nl-B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nl-B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nl-B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l-B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nl-BE" sz="1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nl-BE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88" y="1030631"/>
                <a:ext cx="8448311" cy="3769092"/>
              </a:xfrm>
              <a:prstGeom prst="rect">
                <a:avLst/>
              </a:prstGeom>
              <a:blipFill>
                <a:blip r:embed="rId2"/>
                <a:stretch>
                  <a:fillRect l="-216" t="-32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fbeelding 1">
            <a:extLst>
              <a:ext uri="{FF2B5EF4-FFF2-40B4-BE49-F238E27FC236}">
                <a16:creationId xmlns:a16="http://schemas.microsoft.com/office/drawing/2014/main" id="{ECD78505-97B0-A755-3D2E-A90F3FAE1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200"/>
          <a:stretch/>
        </p:blipFill>
        <p:spPr>
          <a:xfrm>
            <a:off x="1664274" y="2571750"/>
            <a:ext cx="604793" cy="127899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690EE35-A809-2953-E672-0EE1A194A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03"/>
          <a:stretch/>
        </p:blipFill>
        <p:spPr>
          <a:xfrm>
            <a:off x="2273162" y="2571750"/>
            <a:ext cx="1500293" cy="1278999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5E45B302-00A4-AB5B-3670-87EDE0C345FC}"/>
              </a:ext>
            </a:extLst>
          </p:cNvPr>
          <p:cNvSpPr/>
          <p:nvPr/>
        </p:nvSpPr>
        <p:spPr>
          <a:xfrm>
            <a:off x="1664274" y="3095413"/>
            <a:ext cx="2109181" cy="223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FFD423C-5FF3-7BBD-E7D8-FD74BF64F31A}"/>
              </a:ext>
            </a:extLst>
          </p:cNvPr>
          <p:cNvSpPr/>
          <p:nvPr/>
        </p:nvSpPr>
        <p:spPr>
          <a:xfrm>
            <a:off x="1664274" y="3318933"/>
            <a:ext cx="2109181" cy="223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58FBD70-7411-0ECB-98EA-E292DD1EC610}"/>
              </a:ext>
            </a:extLst>
          </p:cNvPr>
          <p:cNvSpPr/>
          <p:nvPr/>
        </p:nvSpPr>
        <p:spPr>
          <a:xfrm>
            <a:off x="1664273" y="3542453"/>
            <a:ext cx="2109181" cy="223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327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3" grpId="0" animBg="1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err="1"/>
              <a:t>Boolese</a:t>
            </a:r>
            <a:r>
              <a:rPr lang="nl-BE" dirty="0"/>
              <a:t> uitdrukkingen en functies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343777"/>
            <a:ext cx="8448311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4.3. De disjunctieve normaalvorm: DNV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30631"/>
            <a:ext cx="8448311" cy="3769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400" b="1" dirty="0">
                <a:solidFill>
                  <a:schemeClr val="tx1"/>
                </a:solidFill>
              </a:rPr>
              <a:t>4.3.1.	</a:t>
            </a:r>
            <a:r>
              <a:rPr lang="nl-BE" sz="1400" b="1" dirty="0">
                <a:solidFill>
                  <a:srgbClr val="00B0F0"/>
                </a:solidFill>
              </a:rPr>
              <a:t> </a:t>
            </a:r>
            <a:r>
              <a:rPr lang="nl-BE" sz="1400" b="1" dirty="0">
                <a:solidFill>
                  <a:srgbClr val="92D050"/>
                </a:solidFill>
              </a:rPr>
              <a:t>2</a:t>
            </a:r>
            <a:r>
              <a:rPr lang="nl-BE" sz="1400" b="1" baseline="30000" dirty="0">
                <a:solidFill>
                  <a:srgbClr val="92D050"/>
                </a:solidFill>
              </a:rPr>
              <a:t>de</a:t>
            </a:r>
            <a:r>
              <a:rPr lang="nl-BE" sz="1400" b="1" dirty="0">
                <a:solidFill>
                  <a:srgbClr val="92D050"/>
                </a:solidFill>
              </a:rPr>
              <a:t> Methode: gebruik de uitvoertabel (vervolg)</a:t>
            </a:r>
            <a:r>
              <a:rPr lang="nl-BE" sz="1400" dirty="0">
                <a:solidFill>
                  <a:srgbClr val="92D050"/>
                </a:solidFill>
              </a:rPr>
              <a:t> </a:t>
            </a:r>
          </a:p>
          <a:p>
            <a:pPr marL="0" indent="0">
              <a:buNone/>
            </a:pPr>
            <a:endParaRPr lang="nl-BE" sz="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400" b="1" dirty="0">
                <a:solidFill>
                  <a:schemeClr val="tx1"/>
                </a:solidFill>
              </a:rPr>
              <a:t>Voorbeeld 2: </a:t>
            </a:r>
          </a:p>
          <a:p>
            <a:pPr marL="0" indent="0">
              <a:buNone/>
            </a:pPr>
            <a:r>
              <a:rPr lang="nl-BE" sz="1400" b="1" dirty="0">
                <a:solidFill>
                  <a:schemeClr val="tx1"/>
                </a:solidFill>
              </a:rPr>
              <a:t>	</a:t>
            </a:r>
            <a:r>
              <a:rPr lang="nl-BE" sz="1400" dirty="0">
                <a:solidFill>
                  <a:schemeClr val="tx1"/>
                </a:solidFill>
              </a:rPr>
              <a:t>Stel </a:t>
            </a:r>
          </a:p>
          <a:p>
            <a:pPr marL="0" indent="0">
              <a:buNone/>
            </a:pPr>
            <a:endParaRPr lang="nl-BE" sz="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400" dirty="0">
                <a:solidFill>
                  <a:schemeClr val="tx1"/>
                </a:solidFill>
              </a:rPr>
              <a:t>	</a:t>
            </a: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400" b="1" dirty="0">
                <a:solidFill>
                  <a:srgbClr val="FF0000"/>
                </a:solidFill>
              </a:rPr>
              <a:t>DNV:</a:t>
            </a:r>
          </a:p>
          <a:p>
            <a:pPr marL="0" indent="0">
              <a:buNone/>
            </a:pPr>
            <a:endParaRPr lang="nl-BE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144D5C1-1080-3930-2716-C2F2DFB2F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1717485"/>
            <a:ext cx="2200275" cy="29527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1FB24CA6-8607-47FF-3DA3-1B3019161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7" y="2136882"/>
            <a:ext cx="2237403" cy="1751011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D53CDB5B-FA8A-16F6-E864-A5FCB2C5C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29" y="4246732"/>
            <a:ext cx="3362325" cy="4191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79E81609-C4B0-718F-7436-242A0BF89289}"/>
              </a:ext>
            </a:extLst>
          </p:cNvPr>
          <p:cNvSpPr/>
          <p:nvPr/>
        </p:nvSpPr>
        <p:spPr>
          <a:xfrm>
            <a:off x="1328816" y="3105465"/>
            <a:ext cx="2109181" cy="177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2F38E66E-0065-C562-09E1-DD485BA4A136}"/>
              </a:ext>
            </a:extLst>
          </p:cNvPr>
          <p:cNvSpPr/>
          <p:nvPr/>
        </p:nvSpPr>
        <p:spPr>
          <a:xfrm>
            <a:off x="1325426" y="3291730"/>
            <a:ext cx="2109181" cy="177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C478070F-6119-6C76-F848-1DA997900416}"/>
              </a:ext>
            </a:extLst>
          </p:cNvPr>
          <p:cNvSpPr/>
          <p:nvPr/>
        </p:nvSpPr>
        <p:spPr>
          <a:xfrm>
            <a:off x="1325430" y="3664265"/>
            <a:ext cx="2109181" cy="177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09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err="1"/>
              <a:t>Boolese</a:t>
            </a:r>
            <a:r>
              <a:rPr lang="nl-BE" dirty="0"/>
              <a:t> uitdrukkingen en functies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343777"/>
            <a:ext cx="8448311" cy="6107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4.4. De conjunctieve normaalvorm: CNV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30631"/>
            <a:ext cx="8448311" cy="4028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Gelijkenissen met DNV:</a:t>
            </a:r>
          </a:p>
          <a:p>
            <a:pPr marL="0" indent="0">
              <a:buNone/>
            </a:pPr>
            <a:r>
              <a:rPr lang="nl-BE" sz="1400" dirty="0">
                <a:solidFill>
                  <a:schemeClr val="tx1"/>
                </a:solidFill>
              </a:rPr>
              <a:t>- Elke uitdrukking heeft 1 CNV</a:t>
            </a:r>
          </a:p>
          <a:p>
            <a:pPr marL="0" indent="0">
              <a:buNone/>
            </a:pPr>
            <a:r>
              <a:rPr lang="nl-BE" sz="1400" dirty="0">
                <a:solidFill>
                  <a:schemeClr val="tx1"/>
                </a:solidFill>
              </a:rPr>
              <a:t>- Gelijke uitdrukkingen hebben gelijke </a:t>
            </a:r>
            <a:r>
              <a:rPr lang="nl-BE" sz="1400" dirty="0" err="1">
                <a:solidFill>
                  <a:schemeClr val="tx1"/>
                </a:solidFill>
              </a:rPr>
              <a:t>CNV’s</a:t>
            </a:r>
            <a:endParaRPr lang="nl-BE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400" dirty="0">
                <a:solidFill>
                  <a:schemeClr val="tx1"/>
                </a:solidFill>
              </a:rPr>
              <a:t>- 2 methodes om de CNV te bepalen: met eigenschappen en via waarheidstabel</a:t>
            </a: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Verschillen:</a:t>
            </a:r>
          </a:p>
          <a:p>
            <a:pPr marL="0" indent="0">
              <a:buNone/>
            </a:pPr>
            <a:r>
              <a:rPr lang="nl-BE" sz="1400" dirty="0">
                <a:solidFill>
                  <a:schemeClr val="tx1"/>
                </a:solidFill>
              </a:rPr>
              <a:t>- CNV is een </a:t>
            </a:r>
            <a:r>
              <a:rPr lang="nl-BE" sz="1400" b="1" dirty="0">
                <a:solidFill>
                  <a:schemeClr val="tx1"/>
                </a:solidFill>
              </a:rPr>
              <a:t>product </a:t>
            </a:r>
            <a:r>
              <a:rPr lang="nl-BE" sz="1400" dirty="0">
                <a:solidFill>
                  <a:schemeClr val="tx1"/>
                </a:solidFill>
              </a:rPr>
              <a:t>van </a:t>
            </a:r>
            <a:r>
              <a:rPr lang="nl-BE" sz="1400" b="1" dirty="0">
                <a:solidFill>
                  <a:schemeClr val="tx1"/>
                </a:solidFill>
              </a:rPr>
              <a:t>maximale </a:t>
            </a:r>
            <a:r>
              <a:rPr lang="nl-BE" sz="1400" dirty="0">
                <a:solidFill>
                  <a:schemeClr val="tx1"/>
                </a:solidFill>
              </a:rPr>
              <a:t>uitdrukkingen (DNV: som van minimale)</a:t>
            </a:r>
          </a:p>
          <a:p>
            <a:pPr marL="0" indent="0">
              <a:buNone/>
            </a:pPr>
            <a:endParaRPr lang="nl-BE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</a:rPr>
              <a:t>Voorbeelden:</a:t>
            </a:r>
            <a:r>
              <a:rPr lang="nl-BE" sz="16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nl-BE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05052CC3-8616-37FF-9854-8BCE1049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71" y="3697443"/>
            <a:ext cx="39528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70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err="1"/>
              <a:t>Boolese</a:t>
            </a:r>
            <a:r>
              <a:rPr lang="nl-BE" dirty="0"/>
              <a:t> uitdrukkingen en functies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343777"/>
            <a:ext cx="8448311" cy="6107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4.4. De conjunctieve normaalvorm: CNV (vervolg)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30631"/>
            <a:ext cx="8448311" cy="4028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400" b="1" dirty="0">
                <a:solidFill>
                  <a:srgbClr val="92D050"/>
                </a:solidFill>
              </a:rPr>
              <a:t>Methode: gebruik de uitvoertabel</a:t>
            </a:r>
          </a:p>
          <a:p>
            <a:pPr marL="0" indent="0">
              <a:buNone/>
            </a:pPr>
            <a:endParaRPr lang="nl-BE" sz="8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nl-BE" sz="1400" dirty="0">
                <a:solidFill>
                  <a:schemeClr val="tx1"/>
                </a:solidFill>
              </a:rPr>
              <a:t>De oplossingsmethode voor het bepalen van de CNV komt overeen met de </a:t>
            </a:r>
            <a:r>
              <a:rPr lang="nl-BE" sz="1400" b="1" dirty="0">
                <a:solidFill>
                  <a:srgbClr val="FF0000"/>
                </a:solidFill>
              </a:rPr>
              <a:t>duale </a:t>
            </a:r>
            <a:r>
              <a:rPr lang="nl-BE" sz="1400" b="1" dirty="0" err="1">
                <a:solidFill>
                  <a:srgbClr val="FF0000"/>
                </a:solidFill>
              </a:rPr>
              <a:t>werkwijze</a:t>
            </a:r>
            <a:r>
              <a:rPr lang="nl-BE" sz="1400" dirty="0">
                <a:solidFill>
                  <a:schemeClr val="tx1"/>
                </a:solidFill>
              </a:rPr>
              <a:t>: dezelfde stappen worden doorlopen maar telkens de duale vorm ervan.</a:t>
            </a:r>
          </a:p>
          <a:p>
            <a:pPr marL="0" indent="0">
              <a:buNone/>
            </a:pPr>
            <a:endParaRPr lang="nl-BE" sz="1400" b="1" dirty="0">
              <a:solidFill>
                <a:srgbClr val="92D050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41B67AF-EF89-78EA-C20B-684FAF2EA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40" y="2026319"/>
            <a:ext cx="6609812" cy="285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56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err="1"/>
              <a:t>Boolese</a:t>
            </a:r>
            <a:r>
              <a:rPr lang="nl-BE" dirty="0"/>
              <a:t> uitdrukkingen en functies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343777"/>
            <a:ext cx="8448311" cy="6107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4.4. De conjunctieve normaalvorm: CNV (vervolg)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30631"/>
            <a:ext cx="8448311" cy="4028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400" b="1" dirty="0">
                <a:solidFill>
                  <a:schemeClr val="tx1"/>
                </a:solidFill>
              </a:rPr>
              <a:t>Voorbeeld:</a:t>
            </a:r>
          </a:p>
          <a:p>
            <a:pPr marL="0" indent="0">
              <a:buNone/>
            </a:pPr>
            <a:r>
              <a:rPr lang="nl-BE" sz="1400" b="1" dirty="0">
                <a:solidFill>
                  <a:schemeClr val="tx1"/>
                </a:solidFill>
              </a:rPr>
              <a:t>	</a:t>
            </a:r>
          </a:p>
          <a:p>
            <a:pPr marL="0" indent="0">
              <a:buNone/>
            </a:pPr>
            <a:r>
              <a:rPr lang="nl-BE" sz="1400" b="1" dirty="0">
                <a:solidFill>
                  <a:schemeClr val="tx1"/>
                </a:solidFill>
              </a:rPr>
              <a:t>	</a:t>
            </a:r>
            <a:r>
              <a:rPr lang="nl-BE" sz="1400" dirty="0">
                <a:solidFill>
                  <a:schemeClr val="tx1"/>
                </a:solidFill>
              </a:rPr>
              <a:t>Stel</a:t>
            </a:r>
          </a:p>
          <a:p>
            <a:pPr marL="0" indent="0">
              <a:buNone/>
            </a:pPr>
            <a:endParaRPr lang="nl-BE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800" dirty="0">
                <a:solidFill>
                  <a:schemeClr val="tx1"/>
                </a:solidFill>
              </a:rPr>
              <a:t>	</a:t>
            </a:r>
          </a:p>
          <a:p>
            <a:pPr marL="0" indent="0">
              <a:buNone/>
            </a:pPr>
            <a:r>
              <a:rPr lang="nl-BE" sz="1400" dirty="0">
                <a:solidFill>
                  <a:schemeClr val="tx1"/>
                </a:solidFill>
              </a:rPr>
              <a:t>	De outputtabel voor f is:				</a:t>
            </a:r>
            <a:r>
              <a:rPr lang="nl-BE" sz="1400" b="1" dirty="0">
                <a:solidFill>
                  <a:schemeClr val="tx1"/>
                </a:solidFill>
              </a:rPr>
              <a:t>CNV:</a:t>
            </a:r>
          </a:p>
          <a:p>
            <a:pPr marL="0" indent="0">
              <a:buNone/>
            </a:pPr>
            <a:endParaRPr lang="nl-BE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4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5AEBC2E-B918-C130-24D6-7CEC906FF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90" y="1496928"/>
            <a:ext cx="2238375" cy="43815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7770013-E5D5-74D9-239A-737130086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15" y="2571750"/>
            <a:ext cx="2609850" cy="2124075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6101EFEE-3666-293D-7EA4-65EE7C8DA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905" y="2762250"/>
            <a:ext cx="4841958" cy="3810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DF03EBA6-0782-B4AB-8DAD-2BCCA750215B}"/>
              </a:ext>
            </a:extLst>
          </p:cNvPr>
          <p:cNvSpPr/>
          <p:nvPr/>
        </p:nvSpPr>
        <p:spPr>
          <a:xfrm>
            <a:off x="1027399" y="2862409"/>
            <a:ext cx="2109181" cy="177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9FA5F26-AD8E-EA6B-F9CE-100316FE5DDC}"/>
              </a:ext>
            </a:extLst>
          </p:cNvPr>
          <p:cNvSpPr/>
          <p:nvPr/>
        </p:nvSpPr>
        <p:spPr>
          <a:xfrm>
            <a:off x="1027399" y="3076303"/>
            <a:ext cx="2109181" cy="177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F42C5D9-EF9C-634C-2C3A-35CCB307F0E3}"/>
              </a:ext>
            </a:extLst>
          </p:cNvPr>
          <p:cNvSpPr/>
          <p:nvPr/>
        </p:nvSpPr>
        <p:spPr>
          <a:xfrm>
            <a:off x="1027399" y="3287220"/>
            <a:ext cx="2109181" cy="177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F161654-E482-2AC0-099D-13570A217322}"/>
              </a:ext>
            </a:extLst>
          </p:cNvPr>
          <p:cNvSpPr/>
          <p:nvPr/>
        </p:nvSpPr>
        <p:spPr>
          <a:xfrm>
            <a:off x="1027399" y="3496432"/>
            <a:ext cx="2109181" cy="177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50099DA-846B-36AD-93C9-88651C01A3DF}"/>
              </a:ext>
            </a:extLst>
          </p:cNvPr>
          <p:cNvSpPr/>
          <p:nvPr/>
        </p:nvSpPr>
        <p:spPr>
          <a:xfrm>
            <a:off x="1027926" y="4145722"/>
            <a:ext cx="2109181" cy="177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162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 txBox="1">
            <a:spLocks/>
          </p:cNvSpPr>
          <p:nvPr/>
        </p:nvSpPr>
        <p:spPr>
          <a:xfrm>
            <a:off x="685799" y="1393399"/>
            <a:ext cx="8146627" cy="33547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nl-BE" dirty="0"/>
              <a:t>4.1. </a:t>
            </a:r>
            <a:r>
              <a:rPr lang="nl-BE" dirty="0" err="1"/>
              <a:t>Boolese</a:t>
            </a:r>
            <a:r>
              <a:rPr lang="nl-BE" dirty="0"/>
              <a:t> uitdrukkingen</a:t>
            </a:r>
          </a:p>
          <a:p>
            <a:pPr marL="457200" lvl="1" indent="0">
              <a:buNone/>
            </a:pPr>
            <a:r>
              <a:rPr lang="nl-BE" dirty="0"/>
              <a:t>4.2. Minimale en maximale </a:t>
            </a:r>
            <a:r>
              <a:rPr lang="nl-BE" dirty="0" err="1"/>
              <a:t>Boolese</a:t>
            </a:r>
            <a:r>
              <a:rPr lang="nl-BE" dirty="0"/>
              <a:t> uitdrukkingen</a:t>
            </a:r>
          </a:p>
          <a:p>
            <a:pPr marL="457200" lvl="1" indent="0">
              <a:buNone/>
            </a:pPr>
            <a:r>
              <a:rPr lang="nl-BE" dirty="0"/>
              <a:t>4.3. De disjunctieve normaalvorm: DNV</a:t>
            </a:r>
          </a:p>
          <a:p>
            <a:pPr marL="457200" lvl="1" indent="0">
              <a:buNone/>
            </a:pPr>
            <a:r>
              <a:rPr lang="nl-BE" dirty="0"/>
              <a:t>	4.3.1. Methode 1: gebruik de axioma’s en de eigenschappen </a:t>
            </a:r>
          </a:p>
          <a:p>
            <a:pPr marL="457200" lvl="1" indent="0">
              <a:buNone/>
            </a:pPr>
            <a:r>
              <a:rPr lang="nl-BE" dirty="0"/>
              <a:t>	4.3.2. Methode 2: gebruik de uitvoertabel</a:t>
            </a:r>
          </a:p>
          <a:p>
            <a:pPr marL="457200" lvl="1" indent="0">
              <a:buNone/>
            </a:pPr>
            <a:r>
              <a:rPr lang="nl-BE" dirty="0"/>
              <a:t>4.4. De conjunctieve normaalvorm: CNV</a:t>
            </a:r>
          </a:p>
          <a:p>
            <a:pPr marL="457200" lvl="1" indent="0">
              <a:buNone/>
            </a:pPr>
            <a:r>
              <a:rPr lang="nl-BE" dirty="0"/>
              <a:t>4.4. Vereenvoudigen van </a:t>
            </a:r>
            <a:r>
              <a:rPr lang="nl-BE" dirty="0" err="1"/>
              <a:t>Boolese</a:t>
            </a:r>
            <a:r>
              <a:rPr lang="nl-BE" dirty="0"/>
              <a:t> uitdrukkingen</a:t>
            </a:r>
          </a:p>
          <a:p>
            <a:pPr marL="457200" lvl="1" indent="0">
              <a:buNone/>
            </a:pPr>
            <a:r>
              <a:rPr lang="nl-BE" dirty="0"/>
              <a:t>4.6. Oefeningen</a:t>
            </a:r>
          </a:p>
          <a:p>
            <a:pPr marL="457200" lvl="1" indent="0">
              <a:buNone/>
            </a:pPr>
            <a:r>
              <a:rPr lang="nl-BE" dirty="0"/>
              <a:t>4.7.  Extra oefeningen</a:t>
            </a:r>
          </a:p>
          <a:p>
            <a:pPr marL="0" indent="0">
              <a:buNone/>
            </a:pPr>
            <a:endParaRPr lang="nl-BE" sz="1800" dirty="0">
              <a:latin typeface="Montserrat SemiBold" panose="00000700000000000000" pitchFamily="2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latin typeface="Montserrat ExtraBold" panose="00000900000000000000" pitchFamily="2" charset="0"/>
              </a:rPr>
              <a:t>Inhoud.</a:t>
            </a:r>
          </a:p>
        </p:txBody>
      </p:sp>
    </p:spTree>
    <p:extLst>
      <p:ext uri="{BB962C8B-B14F-4D97-AF65-F5344CB8AC3E}">
        <p14:creationId xmlns:p14="http://schemas.microsoft.com/office/powerpoint/2010/main" val="2125473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err="1"/>
              <a:t>Boolese</a:t>
            </a:r>
            <a:r>
              <a:rPr lang="nl-BE" dirty="0"/>
              <a:t> uitdrukkingen en functies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343777"/>
            <a:ext cx="8448311" cy="6107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4.4. Vereenvoudigen van </a:t>
            </a:r>
            <a:r>
              <a:rPr lang="nl-BE" sz="2800" dirty="0" err="1">
                <a:solidFill>
                  <a:schemeClr val="tx1"/>
                </a:solidFill>
                <a:latin typeface="+mj-lt"/>
              </a:rPr>
              <a:t>Boolese</a:t>
            </a:r>
            <a:r>
              <a:rPr lang="nl-BE" sz="2800" dirty="0">
                <a:solidFill>
                  <a:schemeClr val="tx1"/>
                </a:solidFill>
                <a:latin typeface="+mj-lt"/>
              </a:rPr>
              <a:t> uitdrukkingen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ubtitle 2"/>
              <p:cNvSpPr txBox="1">
                <a:spLocks/>
              </p:cNvSpPr>
              <p:nvPr/>
            </p:nvSpPr>
            <p:spPr>
              <a:xfrm>
                <a:off x="390888" y="1030631"/>
                <a:ext cx="8448311" cy="37690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nl-BE" sz="1500" dirty="0">
                    <a:solidFill>
                      <a:schemeClr val="tx1"/>
                    </a:solidFill>
                  </a:rPr>
                  <a:t>De DNV en CNV van een functie </a:t>
                </a:r>
                <a:r>
                  <a:rPr lang="nl-BE" sz="1500" b="1" dirty="0">
                    <a:solidFill>
                      <a:schemeClr val="tx1"/>
                    </a:solidFill>
                  </a:rPr>
                  <a:t>zijn uniek</a:t>
                </a:r>
                <a:r>
                  <a:rPr lang="nl-BE" sz="1500" dirty="0">
                    <a:solidFill>
                      <a:schemeClr val="tx1"/>
                    </a:solidFill>
                  </a:rPr>
                  <a:t>. </a:t>
                </a:r>
                <a:r>
                  <a:rPr lang="nl-BE" sz="1500" b="1" dirty="0">
                    <a:solidFill>
                      <a:schemeClr val="tx1"/>
                    </a:solidFill>
                  </a:rPr>
                  <a:t>Gelijke functies </a:t>
                </a:r>
                <a:r>
                  <a:rPr lang="nl-BE" sz="1500" dirty="0">
                    <a:solidFill>
                      <a:schemeClr val="tx1"/>
                    </a:solidFill>
                  </a:rPr>
                  <a:t>hebben</a:t>
                </a:r>
                <a:r>
                  <a:rPr lang="nl-BE" sz="1500" b="1" dirty="0">
                    <a:solidFill>
                      <a:schemeClr val="tx1"/>
                    </a:solidFill>
                  </a:rPr>
                  <a:t> eenzelfde DNV </a:t>
                </a:r>
                <a:r>
                  <a:rPr lang="nl-BE" sz="1500" dirty="0">
                    <a:solidFill>
                      <a:schemeClr val="tx1"/>
                    </a:solidFill>
                  </a:rPr>
                  <a:t>en</a:t>
                </a:r>
                <a:r>
                  <a:rPr lang="nl-BE" sz="1500" b="1" dirty="0">
                    <a:solidFill>
                      <a:schemeClr val="tx1"/>
                    </a:solidFill>
                  </a:rPr>
                  <a:t> CNV.</a:t>
                </a:r>
              </a:p>
              <a:p>
                <a:pPr marL="0" indent="0">
                  <a:buNone/>
                </a:pPr>
                <a:endParaRPr lang="nl-BE" sz="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nl-BE" sz="1500" dirty="0">
                    <a:solidFill>
                      <a:schemeClr val="tx1"/>
                    </a:solidFill>
                  </a:rPr>
                  <a:t>CNV en DNV kunnen soms </a:t>
                </a:r>
                <a:r>
                  <a:rPr lang="nl-BE" sz="1500" b="1" dirty="0">
                    <a:solidFill>
                      <a:schemeClr val="tx1"/>
                    </a:solidFill>
                  </a:rPr>
                  <a:t>verder vereenvoudigd </a:t>
                </a:r>
                <a:r>
                  <a:rPr lang="nl-BE" sz="1500" dirty="0">
                    <a:solidFill>
                      <a:schemeClr val="tx1"/>
                    </a:solidFill>
                  </a:rPr>
                  <a:t>worden: </a:t>
                </a:r>
                <a:r>
                  <a:rPr lang="nl-BE" sz="1500" dirty="0" err="1">
                    <a:solidFill>
                      <a:schemeClr val="tx1"/>
                    </a:solidFill>
                  </a:rPr>
                  <a:t>vb</a:t>
                </a:r>
                <a:endParaRPr lang="nl-BE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nl-BE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l-BE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BE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BE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nl-BE" sz="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nl-BE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BE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nl-BE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nl-B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B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nl-BE" sz="15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BE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BE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nl-BE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BE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nl-BE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15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nl-BE" sz="1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l-BE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BE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BE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nl-BE" sz="1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sz="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BE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nl-BE" sz="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nl-BE" sz="15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nl-BE" sz="1500" b="1" dirty="0">
                    <a:solidFill>
                      <a:schemeClr val="tx1"/>
                    </a:solidFill>
                  </a:rPr>
                  <a:t>Een </a:t>
                </a:r>
                <a:r>
                  <a:rPr lang="nl-BE" sz="1500" b="1" dirty="0" err="1">
                    <a:solidFill>
                      <a:schemeClr val="tx1"/>
                    </a:solidFill>
                  </a:rPr>
                  <a:t>Boolese</a:t>
                </a:r>
                <a:r>
                  <a:rPr lang="nl-BE" sz="1500" b="1" dirty="0">
                    <a:solidFill>
                      <a:schemeClr val="tx1"/>
                    </a:solidFill>
                  </a:rPr>
                  <a:t> functie vereenvoudigen kan o.a. door te steunen op de axioma’s en eigenschappen van een </a:t>
                </a:r>
                <a:r>
                  <a:rPr lang="nl-BE" sz="1500" b="1" dirty="0" err="1">
                    <a:solidFill>
                      <a:schemeClr val="tx1"/>
                    </a:solidFill>
                  </a:rPr>
                  <a:t>Boole-algebra</a:t>
                </a:r>
                <a:r>
                  <a:rPr lang="nl-BE" sz="1500" b="1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endParaRPr lang="nl-BE" sz="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nl-BE" sz="1500" dirty="0">
                    <a:solidFill>
                      <a:schemeClr val="tx1"/>
                    </a:solidFill>
                  </a:rPr>
                  <a:t>Welke axioma’s en eigenschappen er moeten toegepast worden om de uitdrukking te vereenvoudigen, daar zijn geen vaste regels voor. Het beste resultaat vindt men via </a:t>
                </a:r>
                <a:r>
                  <a:rPr lang="nl-BE" sz="1500" b="1" dirty="0">
                    <a:solidFill>
                      <a:schemeClr val="tx1"/>
                    </a:solidFill>
                  </a:rPr>
                  <a:t>trial </a:t>
                </a:r>
                <a:r>
                  <a:rPr lang="nl-BE" sz="1500" b="1" dirty="0" err="1">
                    <a:solidFill>
                      <a:schemeClr val="tx1"/>
                    </a:solidFill>
                  </a:rPr>
                  <a:t>and</a:t>
                </a:r>
                <a:r>
                  <a:rPr lang="nl-BE" sz="1500" b="1" dirty="0">
                    <a:solidFill>
                      <a:schemeClr val="tx1"/>
                    </a:solidFill>
                  </a:rPr>
                  <a:t> error</a:t>
                </a:r>
                <a:r>
                  <a:rPr lang="nl-BE" sz="15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nl-BE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nl-BE" sz="1400" b="1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>
          <p:sp>
            <p:nvSpPr>
              <p:cNvPr id="11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88" y="1030631"/>
                <a:ext cx="8448311" cy="3769092"/>
              </a:xfrm>
              <a:prstGeom prst="rect">
                <a:avLst/>
              </a:prstGeom>
              <a:blipFill>
                <a:blip r:embed="rId2"/>
                <a:stretch>
                  <a:fillRect l="-289" t="-32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831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err="1"/>
              <a:t>Boolese</a:t>
            </a:r>
            <a:r>
              <a:rPr lang="nl-BE" dirty="0"/>
              <a:t> uitdrukkingen en functies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7" y="343777"/>
            <a:ext cx="8448311" cy="6107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4.6. Oefeningen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30631"/>
            <a:ext cx="8448311" cy="40284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  <a:latin typeface="+mn-lt"/>
              </a:rPr>
              <a:t>Oefening 1: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  <a:latin typeface="+mn-lt"/>
              </a:rPr>
              <a:t>Bepaal de DNV en CNV van f(x, y, </a:t>
            </a:r>
            <a:r>
              <a:rPr lang="nl-BE" sz="1600" dirty="0" err="1">
                <a:solidFill>
                  <a:schemeClr val="tx1"/>
                </a:solidFill>
                <a:latin typeface="+mn-lt"/>
              </a:rPr>
              <a:t>z</a:t>
            </a:r>
            <a:r>
              <a:rPr lang="nl-BE" sz="1600" dirty="0">
                <a:solidFill>
                  <a:schemeClr val="tx1"/>
                </a:solidFill>
                <a:latin typeface="+mn-lt"/>
              </a:rPr>
              <a:t>) als: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  <a:latin typeface="+mn-lt"/>
              </a:rPr>
              <a:t>a)   f(1, 1, 1) = f(1, 0, 1) = f(1, 1, 0) = f(0, 0, 0) = 1. Alle andere waarden v. f zijn 0.</a:t>
            </a:r>
          </a:p>
          <a:p>
            <a:pPr>
              <a:buAutoNum type="alphaLcParenR" startAt="2"/>
            </a:pPr>
            <a:r>
              <a:rPr lang="nl-BE" sz="1600" dirty="0">
                <a:solidFill>
                  <a:schemeClr val="tx1"/>
                </a:solidFill>
                <a:latin typeface="+mn-lt"/>
              </a:rPr>
              <a:t>f(0, 0, 0) = f(0, 1, 0) = f(0, 1, 1) = 1. Alle andere waarden van f zijn 0.</a:t>
            </a: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nl-BE" sz="1600" b="1" dirty="0">
                <a:solidFill>
                  <a:schemeClr val="tx1"/>
                </a:solidFill>
                <a:latin typeface="+mn-lt"/>
              </a:rPr>
              <a:t>Oefening 2:</a:t>
            </a:r>
          </a:p>
          <a:p>
            <a:pPr marL="0" indent="0">
              <a:buNone/>
            </a:pPr>
            <a:endParaRPr lang="nl-BE" sz="16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  <a:latin typeface="+mn-lt"/>
              </a:rPr>
              <a:t>Bepaal de DNV van f(x, y, </a:t>
            </a:r>
            <a:r>
              <a:rPr lang="nl-BE" sz="1600" dirty="0" err="1">
                <a:solidFill>
                  <a:schemeClr val="tx1"/>
                </a:solidFill>
                <a:latin typeface="+mn-lt"/>
              </a:rPr>
              <a:t>z</a:t>
            </a:r>
            <a:r>
              <a:rPr lang="nl-BE" sz="1600" dirty="0">
                <a:solidFill>
                  <a:schemeClr val="tx1"/>
                </a:solidFill>
                <a:latin typeface="+mn-lt"/>
              </a:rPr>
              <a:t>, u) als: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  <a:latin typeface="+mn-lt"/>
              </a:rPr>
              <a:t>a)	f(1, 1, 1, 1) = f(1, 0, 0, 1) = f(1, 0, 1, 0) = 1. Alle andere waarden van f zijn 0.</a:t>
            </a:r>
          </a:p>
          <a:p>
            <a:pPr marL="0" indent="0">
              <a:buNone/>
            </a:pPr>
            <a:r>
              <a:rPr lang="nl-BE" sz="1600" dirty="0">
                <a:solidFill>
                  <a:schemeClr val="tx1"/>
                </a:solidFill>
                <a:latin typeface="+mn-lt"/>
              </a:rPr>
              <a:t>b)	f(1, 0, 1, 0) = f(0, 0, 0, 0) = f(0, 1, 0, 1) = f(1, 1, 1, 1) = 1. Alle andere waarden van f zijn 0.</a:t>
            </a: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nl-BE" sz="1600" dirty="0">
              <a:solidFill>
                <a:schemeClr val="tx1"/>
              </a:solidFill>
              <a:latin typeface="+mn-lt"/>
            </a:endParaRPr>
          </a:p>
          <a:p>
            <a:pPr>
              <a:buAutoNum type="alphaLcParenR" startAt="2"/>
            </a:pPr>
            <a:endParaRPr lang="nl-BE" sz="16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nl-BE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400" b="1" dirty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88613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749618" y="969303"/>
            <a:ext cx="8229600" cy="3529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800" b="1" dirty="0">
                <a:latin typeface="+mn-lt"/>
              </a:rPr>
              <a:t>Oefening 1: oplossing</a:t>
            </a:r>
            <a:endParaRPr lang="nl-BE" sz="1500" dirty="0">
              <a:latin typeface="+mn-lt"/>
            </a:endParaRPr>
          </a:p>
          <a:p>
            <a:pPr marL="0" indent="0">
              <a:buNone/>
            </a:pPr>
            <a:r>
              <a:rPr lang="nl-BE" sz="1500" dirty="0">
                <a:latin typeface="+mn-lt"/>
              </a:rPr>
              <a:t>a)	De outputtabel voor f is:</a:t>
            </a:r>
          </a:p>
          <a:p>
            <a:pPr marL="0" indent="0">
              <a:buNone/>
            </a:pPr>
            <a:endParaRPr lang="nl-BE" sz="1800" b="1" dirty="0">
              <a:latin typeface="+mn-lt"/>
            </a:endParaRPr>
          </a:p>
          <a:p>
            <a:pPr marL="0" indent="0">
              <a:buNone/>
            </a:pPr>
            <a:endParaRPr lang="nl-BE" sz="1500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5338" y="364662"/>
            <a:ext cx="7734409" cy="613093"/>
          </a:xfrm>
        </p:spPr>
        <p:txBody>
          <a:bodyPr/>
          <a:lstStyle/>
          <a:p>
            <a:r>
              <a:rPr lang="nl-BE" dirty="0">
                <a:latin typeface="+mn-lt"/>
              </a:rPr>
              <a:t>4.6. Oefeningen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80" y="1679943"/>
            <a:ext cx="6259643" cy="273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77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749618" y="969303"/>
            <a:ext cx="8229600" cy="3529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800" b="1" dirty="0">
                <a:latin typeface="+mn-lt"/>
              </a:rPr>
              <a:t>Oefening 1: oplossing (vervolg)</a:t>
            </a:r>
            <a:endParaRPr lang="nl-BE" sz="1500" dirty="0">
              <a:latin typeface="+mn-lt"/>
            </a:endParaRPr>
          </a:p>
          <a:p>
            <a:pPr marL="0" indent="0">
              <a:buNone/>
            </a:pPr>
            <a:r>
              <a:rPr lang="nl-BE" sz="1500" dirty="0">
                <a:latin typeface="+mn-lt"/>
              </a:rPr>
              <a:t>b)	De outputtabel voor f is:</a:t>
            </a:r>
          </a:p>
          <a:p>
            <a:pPr marL="0" indent="0">
              <a:buNone/>
            </a:pPr>
            <a:endParaRPr lang="nl-BE" sz="1800" b="1" dirty="0">
              <a:latin typeface="+mn-lt"/>
            </a:endParaRPr>
          </a:p>
          <a:p>
            <a:pPr marL="0" indent="0">
              <a:buNone/>
            </a:pPr>
            <a:endParaRPr lang="nl-BE" sz="1500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5338" y="358794"/>
            <a:ext cx="7734409" cy="613093"/>
          </a:xfrm>
        </p:spPr>
        <p:txBody>
          <a:bodyPr/>
          <a:lstStyle/>
          <a:p>
            <a:r>
              <a:rPr lang="nl-BE" dirty="0">
                <a:latin typeface="+mn-lt"/>
              </a:rPr>
              <a:t>4.6. Oefeningen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67" y="1700329"/>
            <a:ext cx="6056138" cy="33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08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749618" y="969303"/>
            <a:ext cx="8229600" cy="3529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800" b="1" dirty="0">
                <a:latin typeface="+mn-lt"/>
              </a:rPr>
              <a:t>Oefening 2: oplossing</a:t>
            </a:r>
            <a:endParaRPr lang="nl-BE" sz="800" b="1" dirty="0">
              <a:latin typeface="+mn-lt"/>
            </a:endParaRPr>
          </a:p>
          <a:p>
            <a:pPr marL="0" indent="0">
              <a:buNone/>
            </a:pPr>
            <a:endParaRPr lang="nl-BE" sz="800" b="1" dirty="0">
              <a:latin typeface="+mn-lt"/>
            </a:endParaRPr>
          </a:p>
          <a:p>
            <a:pPr marL="0" indent="0">
              <a:buNone/>
            </a:pPr>
            <a:r>
              <a:rPr lang="nl-BE" sz="1500" dirty="0">
                <a:latin typeface="+mn-lt"/>
              </a:rPr>
              <a:t>Hier is enkel de DNV gevraagd. Voor de DNV moeten we voor alle outputwaarden die gelijk zijn aan 1 de corresponderende input kennen. Dit is precies hetgeen gegeven is..</a:t>
            </a:r>
          </a:p>
          <a:p>
            <a:pPr marL="0" indent="0">
              <a:buNone/>
            </a:pPr>
            <a:endParaRPr lang="nl-BE" sz="1800" b="1" dirty="0">
              <a:latin typeface="+mn-lt"/>
            </a:endParaRPr>
          </a:p>
          <a:p>
            <a:pPr marL="0" indent="0">
              <a:buNone/>
            </a:pPr>
            <a:endParaRPr lang="nl-BE" sz="1500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5338" y="358794"/>
            <a:ext cx="7734409" cy="613093"/>
          </a:xfrm>
        </p:spPr>
        <p:txBody>
          <a:bodyPr/>
          <a:lstStyle/>
          <a:p>
            <a:r>
              <a:rPr lang="nl-BE" dirty="0">
                <a:latin typeface="+mn-lt"/>
              </a:rPr>
              <a:t>4.6. Oefeningen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33" y="2128305"/>
            <a:ext cx="7411832" cy="101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18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690835" y="1158714"/>
            <a:ext cx="8229600" cy="3529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800" b="1" dirty="0">
                <a:latin typeface="+mn-lt"/>
              </a:rPr>
              <a:t>Oefening 3:</a:t>
            </a:r>
          </a:p>
          <a:p>
            <a:endParaRPr lang="nl-BE" sz="900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5338" y="358794"/>
            <a:ext cx="7734409" cy="613093"/>
          </a:xfrm>
        </p:spPr>
        <p:txBody>
          <a:bodyPr/>
          <a:lstStyle/>
          <a:p>
            <a:r>
              <a:rPr lang="nl-BE" dirty="0">
                <a:latin typeface="+mn-lt"/>
              </a:rPr>
              <a:t>4.6. Oefeningen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581320"/>
            <a:ext cx="6752474" cy="227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40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677772" y="864800"/>
            <a:ext cx="8229600" cy="3529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800" b="1" dirty="0">
                <a:latin typeface="+mn-lt"/>
              </a:rPr>
              <a:t>Oefening 3: oplossing</a:t>
            </a:r>
          </a:p>
          <a:p>
            <a:endParaRPr lang="nl-BE" sz="900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677772" y="236755"/>
            <a:ext cx="7734409" cy="613093"/>
          </a:xfrm>
        </p:spPr>
        <p:txBody>
          <a:bodyPr/>
          <a:lstStyle/>
          <a:p>
            <a:r>
              <a:rPr lang="nl-BE" dirty="0">
                <a:latin typeface="+mn-lt"/>
              </a:rPr>
              <a:t>4.6. Oefeningen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578" y="1291873"/>
            <a:ext cx="5347132" cy="361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14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677772" y="864800"/>
            <a:ext cx="8229600" cy="3529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800" b="1" dirty="0">
                <a:latin typeface="+mn-lt"/>
              </a:rPr>
              <a:t>Oefening 3: oplossing</a:t>
            </a:r>
          </a:p>
          <a:p>
            <a:endParaRPr lang="nl-BE" sz="900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677772" y="261682"/>
            <a:ext cx="7734409" cy="613093"/>
          </a:xfrm>
        </p:spPr>
        <p:txBody>
          <a:bodyPr/>
          <a:lstStyle/>
          <a:p>
            <a:r>
              <a:rPr lang="nl-BE" dirty="0">
                <a:latin typeface="+mn-lt"/>
              </a:rPr>
              <a:t>4.6. Oefeningen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8" y="1250051"/>
            <a:ext cx="4747209" cy="132559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30" y="2571750"/>
            <a:ext cx="4340517" cy="244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7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677772" y="804276"/>
            <a:ext cx="8229600" cy="3529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800" b="1" dirty="0">
                <a:latin typeface="+mn-lt"/>
              </a:rPr>
              <a:t>Oefening 3: oplossing</a:t>
            </a:r>
          </a:p>
          <a:p>
            <a:endParaRPr lang="nl-BE" sz="900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677772" y="174410"/>
            <a:ext cx="7734409" cy="613093"/>
          </a:xfrm>
        </p:spPr>
        <p:txBody>
          <a:bodyPr/>
          <a:lstStyle/>
          <a:p>
            <a:r>
              <a:rPr lang="nl-BE" dirty="0">
                <a:latin typeface="+mn-lt"/>
              </a:rPr>
              <a:t>4.6. Oefeningen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54" y="1232459"/>
            <a:ext cx="4907630" cy="379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68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704795" y="991612"/>
            <a:ext cx="8229600" cy="3529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800" b="1" dirty="0">
                <a:latin typeface="+mn-lt"/>
              </a:rPr>
              <a:t>Oefening 4:</a:t>
            </a:r>
          </a:p>
          <a:p>
            <a:endParaRPr lang="nl-BE" sz="900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04795" y="358794"/>
            <a:ext cx="7734409" cy="613093"/>
          </a:xfrm>
        </p:spPr>
        <p:txBody>
          <a:bodyPr/>
          <a:lstStyle/>
          <a:p>
            <a:r>
              <a:rPr lang="nl-BE" dirty="0">
                <a:latin typeface="+mn-lt"/>
              </a:rPr>
              <a:t>4.6. Oefeningen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84" y="1582326"/>
            <a:ext cx="5559648" cy="259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61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err="1"/>
              <a:t>Boolese</a:t>
            </a:r>
            <a:r>
              <a:rPr lang="nl-BE" dirty="0"/>
              <a:t> uitdrukkingen en functies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6033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4.1. </a:t>
            </a:r>
            <a:r>
              <a:rPr lang="nl-BE" sz="2800" dirty="0" err="1">
                <a:solidFill>
                  <a:schemeClr val="tx1"/>
                </a:solidFill>
                <a:latin typeface="+mj-lt"/>
              </a:rPr>
              <a:t>Boolese</a:t>
            </a:r>
            <a:r>
              <a:rPr lang="nl-BE" sz="2800" dirty="0">
                <a:solidFill>
                  <a:schemeClr val="tx1"/>
                </a:solidFill>
                <a:latin typeface="+mj-lt"/>
              </a:rPr>
              <a:t> uitdrukkingen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333208"/>
            <a:ext cx="8621307" cy="3349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400" dirty="0">
                <a:solidFill>
                  <a:schemeClr val="tx1"/>
                </a:solidFill>
              </a:rPr>
              <a:t>We beperken ons tot de </a:t>
            </a:r>
            <a:r>
              <a:rPr lang="nl-BE" sz="1400" b="1" dirty="0">
                <a:solidFill>
                  <a:schemeClr val="tx1"/>
                </a:solidFill>
              </a:rPr>
              <a:t>eenvoudigste</a:t>
            </a:r>
            <a:r>
              <a:rPr lang="nl-BE" sz="1400" dirty="0">
                <a:solidFill>
                  <a:schemeClr val="tx1"/>
                </a:solidFill>
              </a:rPr>
              <a:t> </a:t>
            </a:r>
            <a:r>
              <a:rPr lang="nl-BE" sz="1400" dirty="0" err="1">
                <a:solidFill>
                  <a:schemeClr val="tx1"/>
                </a:solidFill>
              </a:rPr>
              <a:t>Boole-algebra</a:t>
            </a:r>
            <a:r>
              <a:rPr lang="nl-BE" sz="1400" dirty="0">
                <a:solidFill>
                  <a:schemeClr val="tx1"/>
                </a:solidFill>
              </a:rPr>
              <a:t>, de </a:t>
            </a:r>
            <a:r>
              <a:rPr lang="nl-BE" sz="1400" b="1" dirty="0">
                <a:solidFill>
                  <a:schemeClr val="tx1"/>
                </a:solidFill>
              </a:rPr>
              <a:t>minimale </a:t>
            </a:r>
            <a:r>
              <a:rPr lang="nl-BE" sz="1400" b="1" dirty="0" err="1">
                <a:solidFill>
                  <a:schemeClr val="tx1"/>
                </a:solidFill>
              </a:rPr>
              <a:t>Boole-algebra</a:t>
            </a:r>
            <a:r>
              <a:rPr lang="nl-BE" sz="1400" b="1" dirty="0">
                <a:solidFill>
                  <a:schemeClr val="tx1"/>
                </a:solidFill>
              </a:rPr>
              <a:t> </a:t>
            </a:r>
            <a:r>
              <a:rPr lang="nl-BE" sz="1400" dirty="0">
                <a:solidFill>
                  <a:schemeClr val="tx1"/>
                </a:solidFill>
              </a:rPr>
              <a:t>B. </a:t>
            </a:r>
          </a:p>
          <a:p>
            <a:pPr marL="0" indent="0">
              <a:buNone/>
            </a:pPr>
            <a:r>
              <a:rPr lang="nl-BE" sz="1400" b="1" dirty="0">
                <a:solidFill>
                  <a:schemeClr val="tx1"/>
                </a:solidFill>
              </a:rPr>
              <a:t>Herhaling</a:t>
            </a:r>
            <a:r>
              <a:rPr lang="nl-BE" sz="1400" dirty="0">
                <a:solidFill>
                  <a:schemeClr val="tx1"/>
                </a:solidFill>
              </a:rPr>
              <a:t>: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DBA2AA6-DB20-12ED-A6A3-518C5727B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955" y="1727200"/>
            <a:ext cx="5971074" cy="333192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946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690835" y="1053669"/>
            <a:ext cx="8229600" cy="3529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800" b="1" dirty="0">
                <a:latin typeface="+mn-lt"/>
              </a:rPr>
              <a:t>Oefening 4: oplossing</a:t>
            </a:r>
          </a:p>
          <a:p>
            <a:pPr marL="0" indent="0">
              <a:buNone/>
            </a:pPr>
            <a:r>
              <a:rPr lang="nl-BE" sz="1500" dirty="0">
                <a:latin typeface="+mn-lt"/>
              </a:rPr>
              <a:t>Om deze vereenvoudigde vorm te vinden wordt de gegeven uitdrukking herleid d.m.v. de eigenschappen en axioma’s van een </a:t>
            </a:r>
            <a:r>
              <a:rPr lang="nl-BE" sz="1500" dirty="0" err="1">
                <a:latin typeface="+mn-lt"/>
              </a:rPr>
              <a:t>Boole-algebra</a:t>
            </a:r>
            <a:r>
              <a:rPr lang="nl-BE" sz="1500" dirty="0">
                <a:latin typeface="+mn-lt"/>
              </a:rPr>
              <a:t>. </a:t>
            </a:r>
          </a:p>
          <a:p>
            <a:endParaRPr lang="nl-BE" sz="1500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690835" y="358794"/>
            <a:ext cx="7734409" cy="613093"/>
          </a:xfrm>
        </p:spPr>
        <p:txBody>
          <a:bodyPr/>
          <a:lstStyle/>
          <a:p>
            <a:r>
              <a:rPr lang="nl-BE" dirty="0">
                <a:latin typeface="+mn-lt"/>
              </a:rPr>
              <a:t>4.6. Oefeningen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96" y="2094537"/>
            <a:ext cx="6768436" cy="248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80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690835" y="1158714"/>
            <a:ext cx="8229600" cy="3529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800" b="1" dirty="0">
                <a:latin typeface="+mn-lt"/>
              </a:rPr>
              <a:t>Oefening 4: oplossing (vervolg)</a:t>
            </a:r>
          </a:p>
          <a:p>
            <a:pPr marL="0" indent="0">
              <a:buNone/>
            </a:pPr>
            <a:endParaRPr lang="nl-BE" sz="1500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690835" y="283226"/>
            <a:ext cx="7734409" cy="613093"/>
          </a:xfrm>
        </p:spPr>
        <p:txBody>
          <a:bodyPr/>
          <a:lstStyle/>
          <a:p>
            <a:r>
              <a:rPr lang="nl-BE" dirty="0">
                <a:latin typeface="+mn-lt"/>
              </a:rPr>
              <a:t>4.6. Oefeningen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35" y="1705930"/>
            <a:ext cx="7154212" cy="269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7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err="1"/>
              <a:t>Boolese</a:t>
            </a:r>
            <a:r>
              <a:rPr lang="nl-BE" dirty="0"/>
              <a:t> uitdrukkingen en functies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6033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4.1. </a:t>
            </a:r>
            <a:r>
              <a:rPr lang="nl-BE" sz="2800" dirty="0" err="1">
                <a:solidFill>
                  <a:schemeClr val="tx1"/>
                </a:solidFill>
                <a:latin typeface="+mj-lt"/>
              </a:rPr>
              <a:t>Boolese</a:t>
            </a:r>
            <a:r>
              <a:rPr lang="nl-BE" sz="2800" dirty="0">
                <a:solidFill>
                  <a:schemeClr val="tx1"/>
                </a:solidFill>
                <a:latin typeface="+mj-lt"/>
              </a:rPr>
              <a:t> uitdrukkingen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ubtitle 2"/>
              <p:cNvSpPr txBox="1">
                <a:spLocks/>
              </p:cNvSpPr>
              <p:nvPr/>
            </p:nvSpPr>
            <p:spPr>
              <a:xfrm>
                <a:off x="390888" y="1333208"/>
                <a:ext cx="8621307" cy="33499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nl-BE" sz="2000" b="1" dirty="0">
                    <a:solidFill>
                      <a:srgbClr val="00B0F0"/>
                    </a:solidFill>
                  </a:rPr>
                  <a:t>Minimale</a:t>
                </a:r>
                <a:r>
                  <a:rPr lang="nl-BE" sz="2000" b="1" dirty="0">
                    <a:solidFill>
                      <a:schemeClr val="tx1"/>
                    </a:solidFill>
                  </a:rPr>
                  <a:t> </a:t>
                </a:r>
                <a:r>
                  <a:rPr lang="nl-BE" sz="2000" b="1" dirty="0" err="1">
                    <a:solidFill>
                      <a:schemeClr val="tx1"/>
                    </a:solidFill>
                  </a:rPr>
                  <a:t>Boole-algebra</a:t>
                </a:r>
                <a:r>
                  <a:rPr lang="nl-BE" sz="2000" b="1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  <a:latin typeface="+mj-lt"/>
                  </a:rPr>
                  <a:t>• een verzameling S die </a:t>
                </a:r>
                <a:r>
                  <a:rPr lang="nl-BE" sz="1400" b="1" dirty="0">
                    <a:solidFill>
                      <a:schemeClr val="tx1"/>
                    </a:solidFill>
                    <a:latin typeface="+mj-lt"/>
                  </a:rPr>
                  <a:t>minstens twee constanten</a:t>
                </a:r>
                <a:r>
                  <a:rPr lang="nl-BE" sz="14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:r>
                  <a:rPr lang="nl-BE" sz="1400" b="1" dirty="0">
                    <a:solidFill>
                      <a:srgbClr val="FF0000"/>
                    </a:solidFill>
                    <a:latin typeface="+mj-lt"/>
                  </a:rPr>
                  <a:t>0</a:t>
                </a:r>
                <a:r>
                  <a:rPr lang="nl-BE" sz="1400" dirty="0">
                    <a:solidFill>
                      <a:schemeClr val="tx1"/>
                    </a:solidFill>
                    <a:latin typeface="+mj-lt"/>
                  </a:rPr>
                  <a:t> en </a:t>
                </a:r>
                <a:r>
                  <a:rPr lang="nl-BE" sz="1400" b="1" dirty="0">
                    <a:solidFill>
                      <a:srgbClr val="FF0000"/>
                    </a:solidFill>
                    <a:latin typeface="+mj-lt"/>
                  </a:rPr>
                  <a:t>1</a:t>
                </a:r>
                <a:r>
                  <a:rPr lang="nl-BE" sz="1400" dirty="0">
                    <a:solidFill>
                      <a:schemeClr val="tx1"/>
                    </a:solidFill>
                    <a:latin typeface="+mj-lt"/>
                  </a:rPr>
                  <a:t>, bevat;</a:t>
                </a:r>
              </a:p>
              <a:p>
                <a:pPr marL="0" indent="0" algn="ctr">
                  <a:buNone/>
                </a:pPr>
                <a:r>
                  <a:rPr lang="nl-BE" sz="2400" b="1" dirty="0">
                    <a:solidFill>
                      <a:srgbClr val="00B0F0"/>
                    </a:solidFill>
                    <a:latin typeface="+mj-lt"/>
                    <a:sym typeface="Wingdings" panose="05000000000000000000" pitchFamily="2" charset="2"/>
                  </a:rPr>
                  <a:t>S = {0,1}</a:t>
                </a:r>
                <a:r>
                  <a:rPr lang="nl-BE" sz="2400" b="1" dirty="0">
                    <a:solidFill>
                      <a:srgbClr val="00B0F0"/>
                    </a:solidFill>
                    <a:latin typeface="+mj-lt"/>
                  </a:rPr>
                  <a:t> </a:t>
                </a:r>
              </a:p>
              <a:p>
                <a:pPr marL="0" indent="0">
                  <a:buNone/>
                </a:pPr>
                <a:endParaRPr lang="nl-BE" sz="14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  <a:latin typeface="+mj-lt"/>
                  </a:rPr>
                  <a:t>• twee </a:t>
                </a:r>
                <a:r>
                  <a:rPr lang="nl-BE" sz="1400" b="1" dirty="0">
                    <a:solidFill>
                      <a:schemeClr val="tx1"/>
                    </a:solidFill>
                    <a:latin typeface="+mj-lt"/>
                  </a:rPr>
                  <a:t>binaire operatoren </a:t>
                </a:r>
                <a:r>
                  <a:rPr lang="nl-BE" sz="1400" dirty="0">
                    <a:solidFill>
                      <a:schemeClr val="tx1"/>
                    </a:solidFill>
                    <a:latin typeface="+mj-lt"/>
                  </a:rPr>
                  <a:t>op S: </a:t>
                </a:r>
                <a:r>
                  <a:rPr lang="nl-BE" sz="1400" b="1" dirty="0">
                    <a:solidFill>
                      <a:srgbClr val="FF0000"/>
                    </a:solidFill>
                    <a:latin typeface="+mj-lt"/>
                  </a:rPr>
                  <a:t>+</a:t>
                </a:r>
                <a:r>
                  <a:rPr lang="nl-BE" sz="1400" dirty="0">
                    <a:solidFill>
                      <a:schemeClr val="tx1"/>
                    </a:solidFill>
                    <a:latin typeface="+mj-lt"/>
                  </a:rPr>
                  <a:t> en </a:t>
                </a:r>
                <a:r>
                  <a:rPr lang="nl-BE" sz="1400" b="1" dirty="0">
                    <a:solidFill>
                      <a:srgbClr val="FF0000"/>
                    </a:solidFill>
                    <a:latin typeface="+mj-lt"/>
                  </a:rPr>
                  <a:t>· </a:t>
                </a:r>
                <a:r>
                  <a:rPr lang="nl-BE" sz="1400" dirty="0">
                    <a:solidFill>
                      <a:schemeClr val="tx1"/>
                    </a:solidFill>
                    <a:latin typeface="+mj-lt"/>
                  </a:rPr>
                  <a:t>;</a:t>
                </a: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nl-BE" sz="1400" dirty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nl-BE" sz="14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endParaRPr lang="nl-BE" sz="140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nl-BE" sz="1400" dirty="0">
                    <a:solidFill>
                      <a:schemeClr val="tx1"/>
                    </a:solidFill>
                    <a:latin typeface="+mj-lt"/>
                  </a:rPr>
                  <a:t>• een </a:t>
                </a:r>
                <a:r>
                  <a:rPr lang="nl-BE" sz="1400" b="1" dirty="0" err="1">
                    <a:solidFill>
                      <a:schemeClr val="tx1"/>
                    </a:solidFill>
                    <a:latin typeface="+mj-lt"/>
                  </a:rPr>
                  <a:t>unaire</a:t>
                </a:r>
                <a:r>
                  <a:rPr lang="nl-BE" sz="1400" b="1" dirty="0">
                    <a:solidFill>
                      <a:schemeClr val="tx1"/>
                    </a:solidFill>
                    <a:latin typeface="+mj-lt"/>
                  </a:rPr>
                  <a:t> operator </a:t>
                </a:r>
                <a:r>
                  <a:rPr lang="nl-BE" sz="1400" dirty="0">
                    <a:solidFill>
                      <a:schemeClr val="tx1"/>
                    </a:solidFill>
                    <a:latin typeface="+mj-lt"/>
                  </a:rPr>
                  <a:t>op S: </a:t>
                </a:r>
                <a:r>
                  <a:rPr lang="nl-BE" sz="1400" b="1" dirty="0">
                    <a:solidFill>
                      <a:srgbClr val="FF0000"/>
                    </a:solidFill>
                    <a:latin typeface="+mj-lt"/>
                  </a:rPr>
                  <a:t>−</a:t>
                </a:r>
                <a:r>
                  <a:rPr lang="nl-BE" sz="1400" b="1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nl-BE" sz="1400" dirty="0">
                    <a:solidFill>
                      <a:schemeClr val="tx1"/>
                    </a:solidFill>
                    <a:latin typeface="+mj-lt"/>
                  </a:rPr>
                  <a:t>(complement). </a:t>
                </a:r>
              </a:p>
              <a:p>
                <a:pPr marL="0" indent="0" algn="ctr">
                  <a:buNone/>
                </a:pPr>
                <a:r>
                  <a:rPr kumimoji="0" lang="nl-BE" sz="2400" b="1" i="0" u="none" strike="noStrike" kern="1200" cap="none" spc="5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+mj-lt"/>
                    <a:ea typeface="+mn-ea"/>
                    <a:cs typeface="Montserra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nl-BE" sz="2400" b="1" i="1" u="none" strike="noStrike" kern="1200" cap="none" spc="5" normalizeH="0" baseline="0" noProof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kumimoji="0" lang="nl-BE" sz="2400" b="1" i="1" u="none" strike="noStrike" kern="1200" cap="none" spc="5" normalizeH="0" baseline="0" noProof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  <m:t>𝟏</m:t>
                        </m:r>
                      </m:e>
                    </m:acc>
                    <m:r>
                      <a:rPr kumimoji="0" lang="nl-BE" sz="2400" b="1" i="1" u="none" strike="noStrike" kern="1200" cap="none" spc="5" normalizeH="0" baseline="0" noProof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sym typeface="Wingdings" panose="05000000000000000000" pitchFamily="2" charset="2"/>
                      </a:rPr>
                      <m:t>=</m:t>
                    </m:r>
                    <m:r>
                      <a:rPr kumimoji="0" lang="nl-BE" sz="2400" b="1" i="1" u="none" strike="noStrike" kern="1200" cap="none" spc="5" normalizeH="0" baseline="0" noProof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sym typeface="Wingdings" panose="05000000000000000000" pitchFamily="2" charset="2"/>
                      </a:rPr>
                      <m:t>𝟎</m:t>
                    </m:r>
                  </m:oMath>
                </a14:m>
                <a:endParaRPr kumimoji="0" lang="nl-BE" sz="2400" b="1" i="0" u="none" strike="noStrike" kern="1200" cap="none" spc="5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+mj-lt"/>
                  <a:ea typeface="+mn-ea"/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:r>
                  <a:rPr kumimoji="0" lang="en-US" sz="2400" b="1" i="0" u="none" strike="noStrike" kern="1200" cap="none" spc="5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+mj-lt"/>
                    <a:ea typeface="+mn-ea"/>
                    <a:cs typeface="Montserra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nl-BE" sz="2400" b="1" i="1" u="none" strike="noStrike" kern="1200" cap="none" spc="5" normalizeH="0" baseline="0" noProof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kumimoji="0" lang="nl-BE" sz="2400" b="1" i="1" u="none" strike="noStrike" kern="1200" cap="none" spc="5" normalizeH="0" baseline="0" noProof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  <m:t>𝟎</m:t>
                        </m:r>
                      </m:e>
                    </m:acc>
                    <m:r>
                      <a:rPr kumimoji="0" lang="nl-BE" sz="2400" b="1" i="1" u="none" strike="noStrike" kern="1200" cap="none" spc="5" normalizeH="0" baseline="0" noProof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sym typeface="Wingdings" panose="05000000000000000000" pitchFamily="2" charset="2"/>
                      </a:rPr>
                      <m:t>=</m:t>
                    </m:r>
                    <m:r>
                      <a:rPr kumimoji="0" lang="nl-BE" sz="2400" b="1" i="1" u="none" strike="noStrike" kern="1200" cap="none" spc="5" normalizeH="0" baseline="0" noProof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sym typeface="Wingdings" panose="05000000000000000000" pitchFamily="2" charset="2"/>
                      </a:rPr>
                      <m:t>𝟏</m:t>
                    </m:r>
                  </m:oMath>
                </a14:m>
                <a:endParaRPr kumimoji="0" lang="en-US" sz="2400" b="1" i="0" u="none" strike="noStrike" kern="1200" cap="none" spc="5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+mj-lt"/>
                  <a:ea typeface="+mn-ea"/>
                  <a:cs typeface="Montserrat"/>
                </a:endParaRPr>
              </a:p>
              <a:p>
                <a:pPr marL="0" indent="0">
                  <a:buNone/>
                </a:pPr>
                <a:endParaRPr lang="nl-BE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88" y="1333208"/>
                <a:ext cx="8621307" cy="3349955"/>
              </a:xfrm>
              <a:prstGeom prst="rect">
                <a:avLst/>
              </a:prstGeom>
              <a:blipFill>
                <a:blip r:embed="rId2"/>
                <a:stretch>
                  <a:fillRect l="-636" t="-182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F5C3CACB-042F-31B7-B4F6-921BEA1EA367}"/>
              </a:ext>
            </a:extLst>
          </p:cNvPr>
          <p:cNvCxnSpPr>
            <a:cxnSpLocks/>
          </p:cNvCxnSpPr>
          <p:nvPr/>
        </p:nvCxnSpPr>
        <p:spPr>
          <a:xfrm flipV="1">
            <a:off x="2269067" y="1913468"/>
            <a:ext cx="717974" cy="1557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Afbeelding 6">
            <a:extLst>
              <a:ext uri="{FF2B5EF4-FFF2-40B4-BE49-F238E27FC236}">
                <a16:creationId xmlns:a16="http://schemas.microsoft.com/office/drawing/2014/main" id="{F6E8530F-4FB3-8602-E5EA-75EDD8EBE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67"/>
          <a:stretch/>
        </p:blipFill>
        <p:spPr>
          <a:xfrm>
            <a:off x="3742700" y="2586703"/>
            <a:ext cx="1917681" cy="842963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04766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err="1"/>
              <a:t>Boolese</a:t>
            </a:r>
            <a:r>
              <a:rPr lang="nl-BE" dirty="0"/>
              <a:t> uitdrukkingen en functies</a:t>
            </a:r>
          </a:p>
          <a:p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6033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4.1. </a:t>
            </a:r>
            <a:r>
              <a:rPr lang="nl-BE" sz="2800" dirty="0" err="1">
                <a:solidFill>
                  <a:schemeClr val="tx1"/>
                </a:solidFill>
                <a:latin typeface="+mj-lt"/>
              </a:rPr>
              <a:t>Boolese</a:t>
            </a:r>
            <a:r>
              <a:rPr lang="nl-BE" sz="2800" dirty="0">
                <a:solidFill>
                  <a:schemeClr val="tx1"/>
                </a:solidFill>
                <a:latin typeface="+mj-lt"/>
              </a:rPr>
              <a:t> uitdrukkingen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ubtitle 2"/>
              <p:cNvSpPr txBox="1">
                <a:spLocks/>
              </p:cNvSpPr>
              <p:nvPr/>
            </p:nvSpPr>
            <p:spPr>
              <a:xfrm>
                <a:off x="390888" y="1333208"/>
                <a:ext cx="8621307" cy="33499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b="0" i="0" kern="1200">
                    <a:solidFill>
                      <a:schemeClr val="bg2"/>
                    </a:solidFill>
                    <a:latin typeface="Montserrat Semi" pitchFamily="2" charset="77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nl-BE" sz="2000" b="1" dirty="0">
                    <a:solidFill>
                      <a:schemeClr val="tx1"/>
                    </a:solidFill>
                  </a:rPr>
                  <a:t>Definitie 1: </a:t>
                </a:r>
                <a:r>
                  <a:rPr lang="nl-BE" sz="2000" dirty="0">
                    <a:solidFill>
                      <a:schemeClr val="tx1"/>
                    </a:solidFill>
                  </a:rPr>
                  <a:t>Een </a:t>
                </a:r>
                <a:r>
                  <a:rPr lang="nl-BE" sz="2000" dirty="0" err="1">
                    <a:solidFill>
                      <a:schemeClr val="tx1"/>
                    </a:solidFill>
                  </a:rPr>
                  <a:t>Boolese</a:t>
                </a:r>
                <a:r>
                  <a:rPr lang="nl-BE" sz="2000" dirty="0">
                    <a:solidFill>
                      <a:schemeClr val="tx1"/>
                    </a:solidFill>
                  </a:rPr>
                  <a:t> functie is van de vorm </a:t>
                </a:r>
                <a14:m>
                  <m:oMath xmlns:m="http://schemas.openxmlformats.org/officeDocument/2006/math">
                    <m:r>
                      <a:rPr lang="nl-B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nl-B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nl-B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nl-B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nl-B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nl-B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nl-B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:(</m:t>
                    </m:r>
                    <m:sSub>
                      <m:sSubPr>
                        <m:ctrlPr>
                          <a:rPr lang="nl-B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nl-B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nl-B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nl-B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r>
                      <a:rPr lang="nl-B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nl-B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nl-B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B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nl-B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nl-B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B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nl-BE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nl-BE" sz="2000" dirty="0">
                    <a:solidFill>
                      <a:schemeClr val="tx1"/>
                    </a:solidFill>
                  </a:rPr>
                  <a:t>met f(x</a:t>
                </a:r>
                <a:r>
                  <a:rPr lang="nl-BE" sz="20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nl-BE" sz="2000" dirty="0">
                    <a:solidFill>
                      <a:schemeClr val="tx1"/>
                    </a:solidFill>
                  </a:rPr>
                  <a:t>, x</a:t>
                </a:r>
                <a:r>
                  <a:rPr lang="nl-BE" sz="20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nl-BE" sz="2000" dirty="0">
                    <a:solidFill>
                      <a:schemeClr val="tx1"/>
                    </a:solidFill>
                  </a:rPr>
                  <a:t>, . . . , x</a:t>
                </a:r>
                <a:r>
                  <a:rPr lang="nl-BE" sz="20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nl-BE" sz="2000" dirty="0">
                    <a:solidFill>
                      <a:schemeClr val="tx1"/>
                    </a:solidFill>
                  </a:rPr>
                  <a:t>) een </a:t>
                </a:r>
                <a:r>
                  <a:rPr lang="nl-BE" sz="2000" dirty="0" err="1">
                    <a:solidFill>
                      <a:schemeClr val="tx1"/>
                    </a:solidFill>
                  </a:rPr>
                  <a:t>Boolese</a:t>
                </a:r>
                <a:r>
                  <a:rPr lang="nl-BE" sz="2000" dirty="0">
                    <a:solidFill>
                      <a:schemeClr val="tx1"/>
                    </a:solidFill>
                  </a:rPr>
                  <a:t> uitdrukking.</a:t>
                </a:r>
              </a:p>
              <a:p>
                <a:pPr marL="0" indent="0">
                  <a:buNone/>
                </a:pPr>
                <a:endParaRPr lang="nl-BE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nl-BE" sz="2000" dirty="0">
                    <a:solidFill>
                      <a:schemeClr val="tx1"/>
                    </a:solidFill>
                  </a:rPr>
                  <a:t>Voorstelling:</a:t>
                </a:r>
              </a:p>
              <a:p>
                <a:pPr marL="0" indent="0">
                  <a:buNone/>
                </a:pPr>
                <a:r>
                  <a:rPr lang="nl-BE" sz="2000" b="1" dirty="0">
                    <a:solidFill>
                      <a:schemeClr val="tx1"/>
                    </a:solidFill>
                  </a:rPr>
                  <a:t>Uitdrukking</a:t>
                </a:r>
                <a:r>
                  <a:rPr lang="nl-BE" sz="2000" dirty="0">
                    <a:solidFill>
                      <a:schemeClr val="tx1"/>
                    </a:solidFill>
                  </a:rPr>
                  <a:t>					</a:t>
                </a:r>
                <a:r>
                  <a:rPr lang="nl-BE" sz="2000" b="1" dirty="0">
                    <a:solidFill>
                      <a:schemeClr val="tx1"/>
                    </a:solidFill>
                  </a:rPr>
                  <a:t>Waarheidstabel</a:t>
                </a:r>
              </a:p>
              <a:p>
                <a:pPr marL="0" indent="0">
                  <a:buNone/>
                </a:pPr>
                <a:r>
                  <a:rPr lang="nl-BE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nl-B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B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l-B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l-B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nl-B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B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nl-B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)∙</m:t>
                    </m:r>
                    <m:r>
                      <a:rPr lang="nl-B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nl-BE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nl-BE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88" y="1333208"/>
                <a:ext cx="8621307" cy="3349955"/>
              </a:xfrm>
              <a:prstGeom prst="rect">
                <a:avLst/>
              </a:prstGeom>
              <a:blipFill>
                <a:blip r:embed="rId2"/>
                <a:stretch>
                  <a:fillRect l="-707" t="-109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27E6C52E-D431-F0E0-82C1-C651B5648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330410"/>
              </p:ext>
            </p:extLst>
          </p:nvPr>
        </p:nvGraphicFramePr>
        <p:xfrm>
          <a:off x="5527039" y="2315080"/>
          <a:ext cx="1767840" cy="2743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25656">
                  <a:extLst>
                    <a:ext uri="{9D8B030D-6E8A-4147-A177-3AD203B41FA5}">
                      <a16:colId xmlns:a16="http://schemas.microsoft.com/office/drawing/2014/main" val="1089965338"/>
                    </a:ext>
                  </a:extLst>
                </a:gridCol>
                <a:gridCol w="302393">
                  <a:extLst>
                    <a:ext uri="{9D8B030D-6E8A-4147-A177-3AD203B41FA5}">
                      <a16:colId xmlns:a16="http://schemas.microsoft.com/office/drawing/2014/main" val="2528227733"/>
                    </a:ext>
                  </a:extLst>
                </a:gridCol>
                <a:gridCol w="302393">
                  <a:extLst>
                    <a:ext uri="{9D8B030D-6E8A-4147-A177-3AD203B41FA5}">
                      <a16:colId xmlns:a16="http://schemas.microsoft.com/office/drawing/2014/main" val="1733892756"/>
                    </a:ext>
                  </a:extLst>
                </a:gridCol>
                <a:gridCol w="837398">
                  <a:extLst>
                    <a:ext uri="{9D8B030D-6E8A-4147-A177-3AD203B41FA5}">
                      <a16:colId xmlns:a16="http://schemas.microsoft.com/office/drawing/2014/main" val="134745847"/>
                    </a:ext>
                  </a:extLst>
                </a:gridCol>
              </a:tblGrid>
              <a:tr h="291535">
                <a:tc>
                  <a:txBody>
                    <a:bodyPr/>
                    <a:lstStyle/>
                    <a:p>
                      <a:r>
                        <a:rPr lang="nl-BE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 err="1"/>
                        <a:t>z</a:t>
                      </a:r>
                      <a:endParaRPr lang="nl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f(</a:t>
                      </a:r>
                      <a:r>
                        <a:rPr lang="nl-BE" sz="1400" dirty="0" err="1"/>
                        <a:t>x,y,z</a:t>
                      </a:r>
                      <a:r>
                        <a:rPr lang="nl-BE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853578"/>
                  </a:ext>
                </a:extLst>
              </a:tr>
              <a:tr h="291535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142956"/>
                  </a:ext>
                </a:extLst>
              </a:tr>
              <a:tr h="291535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915282"/>
                  </a:ext>
                </a:extLst>
              </a:tr>
              <a:tr h="291535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51932"/>
                  </a:ext>
                </a:extLst>
              </a:tr>
              <a:tr h="291535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289209"/>
                  </a:ext>
                </a:extLst>
              </a:tr>
              <a:tr h="291535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205338"/>
                  </a:ext>
                </a:extLst>
              </a:tr>
              <a:tr h="291535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86800"/>
                  </a:ext>
                </a:extLst>
              </a:tr>
              <a:tr h="291535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07901"/>
                  </a:ext>
                </a:extLst>
              </a:tr>
              <a:tr h="291535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253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354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err="1"/>
              <a:t>Boolese</a:t>
            </a:r>
            <a:r>
              <a:rPr lang="nl-BE" dirty="0"/>
              <a:t> uitdrukkingen en functies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46033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4.1. </a:t>
            </a:r>
            <a:r>
              <a:rPr lang="nl-BE" sz="2800" dirty="0" err="1">
                <a:solidFill>
                  <a:schemeClr val="tx1"/>
                </a:solidFill>
                <a:latin typeface="+mj-lt"/>
              </a:rPr>
              <a:t>Boolese</a:t>
            </a:r>
            <a:r>
              <a:rPr lang="nl-BE" sz="2800" dirty="0">
                <a:solidFill>
                  <a:schemeClr val="tx1"/>
                </a:solidFill>
                <a:latin typeface="+mj-lt"/>
              </a:rPr>
              <a:t> uitdrukkingen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333209"/>
            <a:ext cx="8448311" cy="2683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400" b="1" dirty="0">
                <a:solidFill>
                  <a:schemeClr val="tx1"/>
                </a:solidFill>
              </a:rPr>
              <a:t>Voorbeeld 1: </a:t>
            </a:r>
          </a:p>
          <a:p>
            <a:pPr marL="0" indent="0">
              <a:buNone/>
            </a:pPr>
            <a:endParaRPr lang="nl-BE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400" dirty="0">
                <a:solidFill>
                  <a:schemeClr val="tx1"/>
                </a:solidFill>
              </a:rPr>
              <a:t>De corresponderende tabel is</a:t>
            </a:r>
          </a:p>
          <a:p>
            <a:pPr marL="0" indent="0">
              <a:buNone/>
            </a:pPr>
            <a:endParaRPr lang="nl-BE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0" lang="en-US" sz="2000" b="1" i="0" u="none" strike="noStrike" kern="1200" cap="none" spc="5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Montserrat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1598B63-F5D4-DB4F-D3CA-74AFB3AFC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13" y="1248184"/>
            <a:ext cx="5314950" cy="57150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C023C162-41FE-82C0-3DC1-C2C4ACA12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955" y="1920678"/>
            <a:ext cx="37719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16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err="1"/>
              <a:t>Boolese</a:t>
            </a:r>
            <a:r>
              <a:rPr lang="nl-BE" dirty="0"/>
              <a:t> uitdrukkingen en functies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343777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4.1. </a:t>
            </a:r>
            <a:r>
              <a:rPr lang="nl-BE" sz="2800" dirty="0" err="1">
                <a:solidFill>
                  <a:schemeClr val="tx1"/>
                </a:solidFill>
                <a:latin typeface="+mj-lt"/>
              </a:rPr>
              <a:t>Boolese</a:t>
            </a:r>
            <a:r>
              <a:rPr lang="nl-BE" sz="2800" dirty="0">
                <a:solidFill>
                  <a:schemeClr val="tx1"/>
                </a:solidFill>
                <a:latin typeface="+mj-lt"/>
              </a:rPr>
              <a:t> uitdrukkingen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186731"/>
            <a:ext cx="8448311" cy="2683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400" b="1" dirty="0">
                <a:solidFill>
                  <a:schemeClr val="tx1"/>
                </a:solidFill>
              </a:rPr>
              <a:t>Voorbeeld 2: </a:t>
            </a:r>
          </a:p>
          <a:p>
            <a:pPr marL="0" indent="0">
              <a:buNone/>
            </a:pPr>
            <a:r>
              <a:rPr lang="nl-BE" sz="1400" dirty="0">
                <a:solidFill>
                  <a:schemeClr val="tx1"/>
                </a:solidFill>
              </a:rPr>
              <a:t>Beschouw de functie</a:t>
            </a:r>
          </a:p>
          <a:p>
            <a:pPr marL="0" indent="0">
              <a:buNone/>
            </a:pPr>
            <a:endParaRPr lang="nl-BE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400" dirty="0">
                <a:solidFill>
                  <a:schemeClr val="tx1"/>
                </a:solidFill>
              </a:rPr>
              <a:t>In dit geval geldt </a:t>
            </a:r>
          </a:p>
          <a:p>
            <a:pPr marL="0" indent="0">
              <a:buNone/>
            </a:pPr>
            <a:endParaRPr lang="nl-BE" sz="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400" dirty="0">
                <a:solidFill>
                  <a:schemeClr val="tx1"/>
                </a:solidFill>
              </a:rPr>
              <a:t>De corresponderende tabel</a:t>
            </a:r>
          </a:p>
          <a:p>
            <a:pPr marL="0" indent="0">
              <a:buNone/>
            </a:pPr>
            <a:endParaRPr lang="nl-BE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0" lang="en-US" sz="2000" b="1" i="0" u="none" strike="noStrike" kern="1200" cap="none" spc="5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Montserrat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301AD85-69D9-4F78-BB5A-4C9767F6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71" y="1422570"/>
            <a:ext cx="2751761" cy="39214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712B320-D26C-4EE2-0251-23815E274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71" y="1900439"/>
            <a:ext cx="1764433" cy="32625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8A27B25-09DD-D8C7-2117-29BEF0CBE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704" y="2483394"/>
            <a:ext cx="2528157" cy="20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33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err="1"/>
              <a:t>Boolese</a:t>
            </a:r>
            <a:r>
              <a:rPr lang="nl-BE" dirty="0"/>
              <a:t> uitdrukkingen en functies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343777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4.1. </a:t>
            </a:r>
            <a:r>
              <a:rPr lang="nl-BE" sz="2800" dirty="0" err="1">
                <a:solidFill>
                  <a:schemeClr val="tx1"/>
                </a:solidFill>
                <a:latin typeface="+mj-lt"/>
              </a:rPr>
              <a:t>Boolese</a:t>
            </a:r>
            <a:r>
              <a:rPr lang="nl-BE" sz="2800" dirty="0">
                <a:solidFill>
                  <a:schemeClr val="tx1"/>
                </a:solidFill>
                <a:latin typeface="+mj-lt"/>
              </a:rPr>
              <a:t> uitdrukkingen (vervolg)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30631"/>
            <a:ext cx="8448311" cy="3769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400" b="1" dirty="0">
                <a:solidFill>
                  <a:srgbClr val="FF0000"/>
                </a:solidFill>
              </a:rPr>
              <a:t>Twee </a:t>
            </a:r>
            <a:r>
              <a:rPr lang="nl-BE" sz="1400" b="1" dirty="0" err="1">
                <a:solidFill>
                  <a:srgbClr val="FF0000"/>
                </a:solidFill>
              </a:rPr>
              <a:t>Boolese</a:t>
            </a:r>
            <a:r>
              <a:rPr lang="nl-BE" sz="1400" b="1" dirty="0">
                <a:solidFill>
                  <a:srgbClr val="FF0000"/>
                </a:solidFill>
              </a:rPr>
              <a:t> functies zijn gelijk als ze voor dezelfde input steeds dezelfde output hebben.</a:t>
            </a:r>
            <a:endParaRPr lang="nl-BE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400" dirty="0">
                <a:solidFill>
                  <a:schemeClr val="tx1"/>
                </a:solidFill>
              </a:rPr>
              <a:t>(Officieel: Twee </a:t>
            </a:r>
            <a:r>
              <a:rPr lang="nl-BE" sz="1400" dirty="0" err="1">
                <a:solidFill>
                  <a:schemeClr val="tx1"/>
                </a:solidFill>
              </a:rPr>
              <a:t>Boolese</a:t>
            </a:r>
            <a:r>
              <a:rPr lang="nl-BE" sz="1400" dirty="0">
                <a:solidFill>
                  <a:schemeClr val="tx1"/>
                </a:solidFill>
              </a:rPr>
              <a:t> functies, f en g, in n </a:t>
            </a:r>
            <a:r>
              <a:rPr lang="nl-BE" sz="1400" dirty="0" err="1">
                <a:solidFill>
                  <a:schemeClr val="tx1"/>
                </a:solidFill>
              </a:rPr>
              <a:t>veranderlijken</a:t>
            </a:r>
            <a:r>
              <a:rPr lang="nl-BE" sz="1400" dirty="0">
                <a:solidFill>
                  <a:schemeClr val="tx1"/>
                </a:solidFill>
              </a:rPr>
              <a:t> zijn gelijk als en slechts als</a:t>
            </a:r>
          </a:p>
          <a:p>
            <a:pPr marL="0" indent="0">
              <a:buNone/>
            </a:pPr>
            <a:endParaRPr kumimoji="0" lang="nl-BE" sz="1400" b="1" i="0" u="none" strike="noStrike" kern="1200" cap="none" spc="5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Montserrat"/>
            </a:endParaRPr>
          </a:p>
          <a:p>
            <a:pPr marL="0" indent="0">
              <a:buNone/>
            </a:pPr>
            <a:endParaRPr kumimoji="0" lang="nl-BE" sz="1400" b="1" i="0" u="none" strike="noStrike" kern="1200" cap="none" spc="5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Montserrat"/>
            </a:endParaRPr>
          </a:p>
          <a:p>
            <a:pPr marL="0" indent="0">
              <a:buNone/>
            </a:pPr>
            <a:r>
              <a:rPr lang="nl-BE" sz="1400" dirty="0">
                <a:solidFill>
                  <a:schemeClr val="tx1"/>
                </a:solidFill>
              </a:rPr>
              <a:t>voor alle (x</a:t>
            </a:r>
            <a:r>
              <a:rPr lang="nl-BE" sz="1400" baseline="-25000" dirty="0">
                <a:solidFill>
                  <a:schemeClr val="tx1"/>
                </a:solidFill>
              </a:rPr>
              <a:t>1</a:t>
            </a:r>
            <a:r>
              <a:rPr lang="nl-BE" sz="1400" dirty="0">
                <a:solidFill>
                  <a:schemeClr val="tx1"/>
                </a:solidFill>
              </a:rPr>
              <a:t>, x</a:t>
            </a:r>
            <a:r>
              <a:rPr lang="nl-BE" sz="1400" baseline="-25000" dirty="0">
                <a:solidFill>
                  <a:schemeClr val="tx1"/>
                </a:solidFill>
              </a:rPr>
              <a:t>2</a:t>
            </a:r>
            <a:r>
              <a:rPr lang="nl-BE" sz="1400" dirty="0">
                <a:solidFill>
                  <a:schemeClr val="tx1"/>
                </a:solidFill>
              </a:rPr>
              <a:t>, . . . , x</a:t>
            </a:r>
            <a:r>
              <a:rPr lang="nl-BE" sz="1400" baseline="-25000" dirty="0">
                <a:solidFill>
                  <a:schemeClr val="tx1"/>
                </a:solidFill>
              </a:rPr>
              <a:t>n</a:t>
            </a:r>
            <a:r>
              <a:rPr lang="nl-BE" sz="1400" dirty="0">
                <a:solidFill>
                  <a:schemeClr val="tx1"/>
                </a:solidFill>
              </a:rPr>
              <a:t>) ∈ </a:t>
            </a:r>
            <a:r>
              <a:rPr lang="nl-BE" sz="1400" dirty="0" err="1">
                <a:solidFill>
                  <a:schemeClr val="tx1"/>
                </a:solidFill>
              </a:rPr>
              <a:t>B</a:t>
            </a:r>
            <a:r>
              <a:rPr lang="nl-BE" sz="1400" baseline="30000" dirty="0" err="1">
                <a:solidFill>
                  <a:schemeClr val="tx1"/>
                </a:solidFill>
              </a:rPr>
              <a:t>n</a:t>
            </a:r>
            <a:r>
              <a:rPr lang="nl-BE" sz="1400" dirty="0">
                <a:solidFill>
                  <a:schemeClr val="tx1"/>
                </a:solidFill>
              </a:rPr>
              <a:t> .)</a:t>
            </a:r>
          </a:p>
          <a:p>
            <a:pPr marL="0" indent="0">
              <a:buNone/>
            </a:pPr>
            <a:endParaRPr lang="nl-BE" sz="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 sz="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nl-BE" sz="1400" b="1" dirty="0">
                <a:solidFill>
                  <a:srgbClr val="FF0000"/>
                </a:solidFill>
              </a:rPr>
              <a:t>Voorbeeld: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5DE89AF-65F6-EBE2-4C86-E249AA76D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906" y="1841064"/>
            <a:ext cx="3334364" cy="45108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8B8A7A8-D17B-CA51-4930-7C9888461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07" y="3691467"/>
            <a:ext cx="2543149" cy="745896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59D277F7-AB21-44D2-AC26-D77D66432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364" y="3400608"/>
            <a:ext cx="4108718" cy="1313632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C77B4700-0602-F9C4-053C-578BF96019CB}"/>
              </a:ext>
            </a:extLst>
          </p:cNvPr>
          <p:cNvSpPr/>
          <p:nvPr/>
        </p:nvSpPr>
        <p:spPr>
          <a:xfrm>
            <a:off x="6062133" y="3610187"/>
            <a:ext cx="535094" cy="11040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DA914787-1D54-BEBA-608A-BEB2244AC937}"/>
              </a:ext>
            </a:extLst>
          </p:cNvPr>
          <p:cNvSpPr/>
          <p:nvPr/>
        </p:nvSpPr>
        <p:spPr>
          <a:xfrm>
            <a:off x="6837622" y="3610186"/>
            <a:ext cx="535094" cy="11040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01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0888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err="1"/>
              <a:t>Boolese</a:t>
            </a:r>
            <a:r>
              <a:rPr lang="nl-BE" dirty="0"/>
              <a:t> uitdrukkingen en functies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888" y="343777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sz="2800" dirty="0">
                <a:solidFill>
                  <a:schemeClr val="tx1"/>
                </a:solidFill>
                <a:latin typeface="+mj-lt"/>
              </a:rPr>
              <a:t>4.2. Minimale en maximale </a:t>
            </a:r>
            <a:r>
              <a:rPr lang="nl-BE" sz="2800" dirty="0" err="1">
                <a:solidFill>
                  <a:schemeClr val="tx1"/>
                </a:solidFill>
                <a:latin typeface="+mj-lt"/>
              </a:rPr>
              <a:t>Boolese</a:t>
            </a:r>
            <a:r>
              <a:rPr lang="nl-BE" sz="2800" dirty="0">
                <a:solidFill>
                  <a:schemeClr val="tx1"/>
                </a:solidFill>
                <a:latin typeface="+mj-lt"/>
              </a:rPr>
              <a:t> uitdrukkingen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8" y="1030631"/>
            <a:ext cx="8448311" cy="3769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400" b="1" dirty="0">
                <a:solidFill>
                  <a:srgbClr val="00B0F0"/>
                </a:solidFill>
              </a:rPr>
              <a:t>Definitie: </a:t>
            </a:r>
            <a:r>
              <a:rPr lang="nl-BE" sz="1400" dirty="0">
                <a:solidFill>
                  <a:schemeClr val="tx1"/>
                </a:solidFill>
              </a:rPr>
              <a:t>Een </a:t>
            </a:r>
            <a:r>
              <a:rPr lang="nl-BE" sz="1400" dirty="0" err="1">
                <a:solidFill>
                  <a:schemeClr val="tx1"/>
                </a:solidFill>
              </a:rPr>
              <a:t>Boolese</a:t>
            </a:r>
            <a:r>
              <a:rPr lang="nl-BE" sz="1400" dirty="0">
                <a:solidFill>
                  <a:schemeClr val="tx1"/>
                </a:solidFill>
              </a:rPr>
              <a:t> uitdrukking in n variabelen, x</a:t>
            </a:r>
            <a:r>
              <a:rPr lang="nl-BE" sz="1400" baseline="-25000" dirty="0">
                <a:solidFill>
                  <a:schemeClr val="tx1"/>
                </a:solidFill>
              </a:rPr>
              <a:t>1</a:t>
            </a:r>
            <a:r>
              <a:rPr lang="nl-BE" sz="1400" dirty="0">
                <a:solidFill>
                  <a:schemeClr val="tx1"/>
                </a:solidFill>
              </a:rPr>
              <a:t> , x</a:t>
            </a:r>
            <a:r>
              <a:rPr lang="nl-BE" sz="1400" baseline="-25000" dirty="0">
                <a:solidFill>
                  <a:schemeClr val="tx1"/>
                </a:solidFill>
              </a:rPr>
              <a:t>2</a:t>
            </a:r>
            <a:r>
              <a:rPr lang="nl-BE" sz="1400" dirty="0">
                <a:solidFill>
                  <a:schemeClr val="tx1"/>
                </a:solidFill>
              </a:rPr>
              <a:t> , . . . , x</a:t>
            </a:r>
            <a:r>
              <a:rPr lang="nl-BE" sz="1400" baseline="-25000" dirty="0">
                <a:solidFill>
                  <a:schemeClr val="tx1"/>
                </a:solidFill>
              </a:rPr>
              <a:t>n</a:t>
            </a:r>
            <a:r>
              <a:rPr lang="nl-BE" sz="1400" dirty="0">
                <a:solidFill>
                  <a:schemeClr val="tx1"/>
                </a:solidFill>
              </a:rPr>
              <a:t> is </a:t>
            </a:r>
            <a:r>
              <a:rPr lang="nl-BE" sz="1400" b="1" dirty="0">
                <a:solidFill>
                  <a:srgbClr val="FF0000"/>
                </a:solidFill>
              </a:rPr>
              <a:t>minimaal </a:t>
            </a:r>
            <a:r>
              <a:rPr lang="nl-BE" sz="1400" dirty="0">
                <a:solidFill>
                  <a:schemeClr val="tx1"/>
                </a:solidFill>
              </a:rPr>
              <a:t>als ze het </a:t>
            </a:r>
            <a:r>
              <a:rPr lang="nl-BE" sz="1400" b="1" dirty="0">
                <a:solidFill>
                  <a:srgbClr val="FF0000"/>
                </a:solidFill>
              </a:rPr>
              <a:t>product </a:t>
            </a:r>
            <a:r>
              <a:rPr lang="nl-BE" sz="1400" dirty="0">
                <a:solidFill>
                  <a:schemeClr val="tx1"/>
                </a:solidFill>
              </a:rPr>
              <a:t>is van n factoren en waarbij de k-de factor                        is. </a:t>
            </a:r>
          </a:p>
          <a:p>
            <a:pPr marL="0" indent="0">
              <a:buNone/>
            </a:pPr>
            <a:r>
              <a:rPr lang="nl-BE" sz="8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nl-BE" sz="1400" b="1" dirty="0">
                <a:solidFill>
                  <a:srgbClr val="00B0F0"/>
                </a:solidFill>
              </a:rPr>
              <a:t>Definitie: </a:t>
            </a:r>
            <a:r>
              <a:rPr lang="nl-BE" sz="1400" dirty="0">
                <a:solidFill>
                  <a:schemeClr val="tx1"/>
                </a:solidFill>
              </a:rPr>
              <a:t>Een </a:t>
            </a:r>
            <a:r>
              <a:rPr lang="nl-BE" sz="1400" dirty="0" err="1">
                <a:solidFill>
                  <a:schemeClr val="tx1"/>
                </a:solidFill>
              </a:rPr>
              <a:t>Boolese</a:t>
            </a:r>
            <a:r>
              <a:rPr lang="nl-BE" sz="1400" dirty="0">
                <a:solidFill>
                  <a:schemeClr val="tx1"/>
                </a:solidFill>
              </a:rPr>
              <a:t> uitdrukking in n variabelen, x</a:t>
            </a:r>
            <a:r>
              <a:rPr lang="nl-BE" sz="1400" baseline="-25000" dirty="0">
                <a:solidFill>
                  <a:schemeClr val="tx1"/>
                </a:solidFill>
              </a:rPr>
              <a:t>1</a:t>
            </a:r>
            <a:r>
              <a:rPr lang="nl-BE" sz="1400" dirty="0">
                <a:solidFill>
                  <a:schemeClr val="tx1"/>
                </a:solidFill>
              </a:rPr>
              <a:t> , x</a:t>
            </a:r>
            <a:r>
              <a:rPr lang="nl-BE" sz="1400" baseline="-25000" dirty="0">
                <a:solidFill>
                  <a:schemeClr val="tx1"/>
                </a:solidFill>
              </a:rPr>
              <a:t>2</a:t>
            </a:r>
            <a:r>
              <a:rPr lang="nl-BE" sz="1400" dirty="0">
                <a:solidFill>
                  <a:schemeClr val="tx1"/>
                </a:solidFill>
              </a:rPr>
              <a:t> , . . . , x</a:t>
            </a:r>
            <a:r>
              <a:rPr lang="nl-BE" sz="1400" baseline="-25000" dirty="0">
                <a:solidFill>
                  <a:schemeClr val="tx1"/>
                </a:solidFill>
              </a:rPr>
              <a:t>n</a:t>
            </a:r>
            <a:r>
              <a:rPr lang="nl-BE" sz="1400" dirty="0">
                <a:solidFill>
                  <a:schemeClr val="tx1"/>
                </a:solidFill>
              </a:rPr>
              <a:t> is </a:t>
            </a:r>
            <a:r>
              <a:rPr lang="nl-BE" sz="1400" b="1" dirty="0">
                <a:solidFill>
                  <a:srgbClr val="FF0000"/>
                </a:solidFill>
              </a:rPr>
              <a:t>maximaal</a:t>
            </a:r>
            <a:r>
              <a:rPr lang="nl-BE" sz="1400" dirty="0">
                <a:solidFill>
                  <a:schemeClr val="tx1"/>
                </a:solidFill>
              </a:rPr>
              <a:t> als ze de </a:t>
            </a:r>
            <a:r>
              <a:rPr lang="nl-BE" sz="1400" b="1" dirty="0">
                <a:solidFill>
                  <a:srgbClr val="FF0000"/>
                </a:solidFill>
              </a:rPr>
              <a:t>som</a:t>
            </a:r>
            <a:r>
              <a:rPr lang="nl-BE" sz="1400" dirty="0">
                <a:solidFill>
                  <a:schemeClr val="tx1"/>
                </a:solidFill>
              </a:rPr>
              <a:t> is van n termen en waarbij de k-de term                    is.</a:t>
            </a:r>
          </a:p>
          <a:p>
            <a:pPr marL="0" indent="0">
              <a:buNone/>
            </a:pPr>
            <a:endParaRPr lang="nl-BE" sz="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1400" b="1" dirty="0">
                <a:solidFill>
                  <a:schemeClr val="tx1"/>
                </a:solidFill>
              </a:rPr>
              <a:t>Voorbeelden:</a:t>
            </a:r>
          </a:p>
          <a:p>
            <a:pPr marL="0" indent="0">
              <a:buNone/>
            </a:pPr>
            <a:r>
              <a:rPr lang="nl-BE" sz="1400" dirty="0">
                <a:solidFill>
                  <a:schemeClr val="tx1"/>
                </a:solidFill>
              </a:rPr>
              <a:t>Minimale uitdrukkingen:						Maximale uitdrukkingen: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19E6853-5847-7CF7-772B-C56B4FE43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446" y="1290033"/>
            <a:ext cx="654172" cy="31561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8EB83AD-F759-A425-A640-C96D757C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26" y="1935223"/>
            <a:ext cx="608239" cy="29344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72F2B7D4-3F82-066C-6FA6-F29776F12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88" y="2909962"/>
            <a:ext cx="3902952" cy="1397877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EF5D1A23-56F1-CC41-28DB-B108CF2E9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185" y="2862548"/>
            <a:ext cx="3829800" cy="139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7065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hogent">
      <a:dk1>
        <a:srgbClr val="000000"/>
      </a:dk1>
      <a:lt1>
        <a:srgbClr val="EF8767"/>
      </a:lt1>
      <a:dk2>
        <a:srgbClr val="000000"/>
      </a:dk2>
      <a:lt2>
        <a:srgbClr val="FFFFFF"/>
      </a:lt2>
      <a:accent1>
        <a:srgbClr val="F1C29F"/>
      </a:accent1>
      <a:accent2>
        <a:srgbClr val="ECECEC"/>
      </a:accent2>
      <a:accent3>
        <a:srgbClr val="646567"/>
      </a:accent3>
      <a:accent4>
        <a:srgbClr val="BBBDBE"/>
      </a:accent4>
      <a:accent5>
        <a:srgbClr val="EF8767"/>
      </a:accent5>
      <a:accent6>
        <a:srgbClr val="818285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GENT_template - kopie.pptx" id="{D7FA1453-3471-430B-A1AD-B8124E043D4F}" vid="{0AFD6EF6-68DC-4EAD-A60A-445247A1A227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1CA9446E2F8547A168A2B34D8F2025" ma:contentTypeVersion="18" ma:contentTypeDescription="Een nieuw document maken." ma:contentTypeScope="" ma:versionID="eefc6bbfe70f46b1d2d72dd389d0764c">
  <xsd:schema xmlns:xsd="http://www.w3.org/2001/XMLSchema" xmlns:xs="http://www.w3.org/2001/XMLSchema" xmlns:p="http://schemas.microsoft.com/office/2006/metadata/properties" xmlns:ns2="7326eb54-0917-4efa-8878-6692b34b84b2" xmlns:ns3="7b829dc0-3b93-4cd6-b683-15c974c1c090" targetNamespace="http://schemas.microsoft.com/office/2006/metadata/properties" ma:root="true" ma:fieldsID="d90ac5cc5695cfbf294609fe6bfd7c73" ns2:_="" ns3:_="">
    <xsd:import namespace="7326eb54-0917-4efa-8878-6692b34b84b2"/>
    <xsd:import namespace="7b829dc0-3b93-4cd6-b683-15c974c1c0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Student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26eb54-0917-4efa-8878-6692b34b84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Student" ma:index="21" nillable="true" ma:displayName="Student" ma:format="Dropdown" ma:list="UserInfo" ma:SharePointGroup="0" ma:internalName="Studen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3" nillable="true" ma:taxonomy="true" ma:internalName="lcf76f155ced4ddcb4097134ff3c332f" ma:taxonomyFieldName="MediaServiceImageTags" ma:displayName="Afbeeldingtags" ma:readOnly="false" ma:fieldId="{5cf76f15-5ced-4ddc-b409-7134ff3c332f}" ma:taxonomyMulti="true" ma:sspId="04d6853f-ba83-42af-bfed-9e600a62ad9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29dc0-3b93-4cd6-b683-15c974c1c09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6432e98-46e5-46b2-997e-2de667d33d15}" ma:internalName="TaxCatchAll" ma:showField="CatchAllData" ma:web="7b829dc0-3b93-4cd6-b683-15c974c1c0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26eb54-0917-4efa-8878-6692b34b84b2">
      <Terms xmlns="http://schemas.microsoft.com/office/infopath/2007/PartnerControls"/>
    </lcf76f155ced4ddcb4097134ff3c332f>
    <TaxCatchAll xmlns="7b829dc0-3b93-4cd6-b683-15c974c1c090" xsi:nil="true"/>
    <Student xmlns="7326eb54-0917-4efa-8878-6692b34b84b2">
      <UserInfo>
        <DisplayName/>
        <AccountId xsi:nil="true"/>
        <AccountType/>
      </UserInfo>
    </Student>
  </documentManagement>
</p:properties>
</file>

<file path=customXml/itemProps1.xml><?xml version="1.0" encoding="utf-8"?>
<ds:datastoreItem xmlns:ds="http://schemas.openxmlformats.org/officeDocument/2006/customXml" ds:itemID="{27A1EF69-A58F-4462-98FA-2D7B1F217A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65F0D0-C1AB-451F-BD4E-595C7D49FE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26eb54-0917-4efa-8878-6692b34b84b2"/>
    <ds:schemaRef ds:uri="7b829dc0-3b93-4cd6-b683-15c974c1c0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128608-7CCC-4E22-9A80-385A6517EFF1}">
  <ds:schemaRefs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7b829dc0-3b93-4cd6-b683-15c974c1c090"/>
    <ds:schemaRef ds:uri="7326eb54-0917-4efa-8878-6692b34b84b2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HOGENT</Template>
  <TotalTime>17022</TotalTime>
  <Words>1556</Words>
  <Application>Microsoft Office PowerPoint</Application>
  <PresentationFormat>Diavoorstelling (16:9)</PresentationFormat>
  <Paragraphs>299</Paragraphs>
  <Slides>31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38" baseType="lpstr">
      <vt:lpstr>Montserrat SemiBold</vt:lpstr>
      <vt:lpstr>Montserrat ExtraBold</vt:lpstr>
      <vt:lpstr>Arial</vt:lpstr>
      <vt:lpstr>Calibri</vt:lpstr>
      <vt:lpstr>Montserrat Semi</vt:lpstr>
      <vt:lpstr>Cambria Math</vt:lpstr>
      <vt:lpstr>Kantoorthema</vt:lpstr>
      <vt:lpstr>IT Fundamentals hoofdstuk 4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4.6. Oefeningen</vt:lpstr>
      <vt:lpstr>4.6. Oefeningen</vt:lpstr>
      <vt:lpstr>4.6. Oefeningen</vt:lpstr>
      <vt:lpstr>4.6. Oefeningen</vt:lpstr>
      <vt:lpstr>4.6. Oefeningen</vt:lpstr>
      <vt:lpstr>4.6. Oefeningen</vt:lpstr>
      <vt:lpstr>4.6. Oefeningen</vt:lpstr>
      <vt:lpstr>4.6. Oefeningen</vt:lpstr>
      <vt:lpstr>4.6. Oefeningen</vt:lpstr>
      <vt:lpstr>4.6. Oefeningen</vt:lpstr>
    </vt:vector>
  </TitlesOfParts>
  <Company>Hogeschool 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Cyr De Rycke</dc:creator>
  <cp:lastModifiedBy>Lotte Van Steenberghe</cp:lastModifiedBy>
  <cp:revision>89</cp:revision>
  <cp:lastPrinted>2023-10-19T06:01:29Z</cp:lastPrinted>
  <dcterms:created xsi:type="dcterms:W3CDTF">2018-08-07T08:19:18Z</dcterms:created>
  <dcterms:modified xsi:type="dcterms:W3CDTF">2023-10-19T06:23:03Z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0x010100451CA9446E2F8547A168A2B34D8F2025</vt:lpwstr>
  </property>
  <property fmtid="{D5CDD505-2E9C-101B-9397-08002B2CF9AE}" pid="3" name="MediaServiceImageTags">
    <vt:lpwstr/>
  </property>
</Properties>
</file>